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ags/tag1.xml" ContentType="application/vnd.openxmlformats-officedocument.presentationml.tags+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4.xml" ContentType="application/vnd.openxmlformats-officedocument.theme+xml"/>
  <Override PartName="/ppt/tags/tag3.xml" ContentType="application/vnd.openxmlformats-officedocument.presentationml.tags+xml"/>
  <Override PartName="/ppt/slideLayouts/slideLayout12.xml" ContentType="application/vnd.openxmlformats-officedocument.presentationml.slideLayout+xml"/>
  <Override PartName="/ppt/theme/theme5.xml" ContentType="application/vnd.openxmlformats-officedocument.theme+xml"/>
  <Override PartName="/ppt/slideLayouts/slideLayout1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66" r:id="rId1"/>
    <p:sldMasterId id="2147483769" r:id="rId2"/>
    <p:sldMasterId id="2147483771" r:id="rId3"/>
    <p:sldMasterId id="2147483775" r:id="rId4"/>
    <p:sldMasterId id="2147483778" r:id="rId5"/>
    <p:sldMasterId id="2147483780" r:id="rId6"/>
  </p:sldMasterIdLst>
  <p:notesMasterIdLst>
    <p:notesMasterId r:id="rId27"/>
  </p:notesMasterIdLst>
  <p:handoutMasterIdLst>
    <p:handoutMasterId r:id="rId28"/>
  </p:handoutMasterIdLst>
  <p:sldIdLst>
    <p:sldId id="264" r:id="rId7"/>
    <p:sldId id="306" r:id="rId8"/>
    <p:sldId id="307" r:id="rId9"/>
    <p:sldId id="327" r:id="rId10"/>
    <p:sldId id="328" r:id="rId11"/>
    <p:sldId id="326" r:id="rId12"/>
    <p:sldId id="331" r:id="rId13"/>
    <p:sldId id="334" r:id="rId14"/>
    <p:sldId id="333" r:id="rId15"/>
    <p:sldId id="324" r:id="rId16"/>
    <p:sldId id="323" r:id="rId17"/>
    <p:sldId id="325" r:id="rId18"/>
    <p:sldId id="312" r:id="rId19"/>
    <p:sldId id="319" r:id="rId20"/>
    <p:sldId id="330" r:id="rId21"/>
    <p:sldId id="322" r:id="rId22"/>
    <p:sldId id="297" r:id="rId23"/>
    <p:sldId id="305" r:id="rId24"/>
    <p:sldId id="329" r:id="rId25"/>
    <p:sldId id="267" r:id="rId26"/>
  </p:sldIdLst>
  <p:sldSz cx="9144000" cy="5148263"/>
  <p:notesSz cx="6858000" cy="9947275"/>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1" userDrawn="1">
          <p15:clr>
            <a:srgbClr val="A4A3A4"/>
          </p15:clr>
        </p15:guide>
        <p15:guide id="2" pos="340" userDrawn="1">
          <p15:clr>
            <a:srgbClr val="A4A3A4"/>
          </p15:clr>
        </p15:guide>
        <p15:guide id="3" orient="horz" pos="3028" userDrawn="1">
          <p15:clr>
            <a:srgbClr val="A4A3A4"/>
          </p15:clr>
        </p15:guide>
        <p15:guide id="4" pos="5511" userDrawn="1">
          <p15:clr>
            <a:srgbClr val="A4A3A4"/>
          </p15:clr>
        </p15:guide>
      </p15:sldGuideLst>
    </p:ext>
    <p:ext uri="{2D200454-40CA-4A62-9FC3-DE9A4176ACB9}">
      <p15:notesGuideLst xmlns:p15="http://schemas.microsoft.com/office/powerpoint/2012/main">
        <p15:guide id="1" orient="horz" pos="3133"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Гордеев Андрей Сергеевич" initials="ГАС" lastIdx="28"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205" autoAdjust="0"/>
    <p:restoredTop sz="93786" autoAdjust="0"/>
  </p:normalViewPr>
  <p:slideViewPr>
    <p:cSldViewPr>
      <p:cViewPr varScale="1">
        <p:scale>
          <a:sx n="149" d="100"/>
          <a:sy n="149" d="100"/>
        </p:scale>
        <p:origin x="144" y="318"/>
      </p:cViewPr>
      <p:guideLst>
        <p:guide orient="horz" pos="261"/>
        <p:guide pos="340"/>
        <p:guide orient="horz" pos="3028"/>
        <p:guide pos="551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howGuides="1">
      <p:cViewPr varScale="1">
        <p:scale>
          <a:sx n="172" d="100"/>
          <a:sy n="172" d="100"/>
        </p:scale>
        <p:origin x="6552" y="208"/>
      </p:cViewPr>
      <p:guideLst>
        <p:guide orient="horz" pos="3133"/>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handoutMaster" Target="handoutMasters/handout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2-12T15:07:23.843" idx="20">
    <p:pos x="5441" y="3895"/>
    <p:text>нарушена нумерация страниц</p:text>
    <p:extLst>
      <p:ext uri="{C676402C-5697-4E1C-873F-D02D1690AC5C}">
        <p15:threadingInfo xmlns:p15="http://schemas.microsoft.com/office/powerpoint/2012/main" timeZoneBias="-18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97364"/>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84613" y="0"/>
            <a:ext cx="2971800" cy="497364"/>
          </a:xfrm>
          <a:prstGeom prst="rect">
            <a:avLst/>
          </a:prstGeom>
        </p:spPr>
        <p:txBody>
          <a:bodyPr vert="horz" lIns="91440" tIns="45720" rIns="91440" bIns="45720" rtlCol="0"/>
          <a:lstStyle>
            <a:lvl1pPr algn="r">
              <a:defRPr sz="1200"/>
            </a:lvl1pPr>
          </a:lstStyle>
          <a:p>
            <a:fld id="{0886DCCD-FB14-4FA8-B1C2-D065E82645DF}" type="datetimeFigureOut">
              <a:rPr lang="ru-RU" smtClean="0"/>
              <a:t>20.10.2022</a:t>
            </a:fld>
            <a:endParaRPr lang="ru-RU"/>
          </a:p>
        </p:txBody>
      </p:sp>
      <p:sp>
        <p:nvSpPr>
          <p:cNvPr id="4" name="Нижний колонтитул 3"/>
          <p:cNvSpPr>
            <a:spLocks noGrp="1"/>
          </p:cNvSpPr>
          <p:nvPr>
            <p:ph type="ftr" sz="quarter" idx="2"/>
          </p:nvPr>
        </p:nvSpPr>
        <p:spPr>
          <a:xfrm>
            <a:off x="0" y="9448185"/>
            <a:ext cx="2971800" cy="497364"/>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84613" y="9448185"/>
            <a:ext cx="2971800" cy="497364"/>
          </a:xfrm>
          <a:prstGeom prst="rect">
            <a:avLst/>
          </a:prstGeom>
        </p:spPr>
        <p:txBody>
          <a:bodyPr vert="horz" lIns="91440" tIns="45720" rIns="91440" bIns="45720" rtlCol="0" anchor="b"/>
          <a:lstStyle>
            <a:lvl1pPr algn="r">
              <a:defRPr sz="1200"/>
            </a:lvl1pPr>
          </a:lstStyle>
          <a:p>
            <a:fld id="{508D96E1-DF61-4A53-9932-3DFD8899BB97}" type="slidenum">
              <a:rPr lang="ru-RU" smtClean="0"/>
              <a:t>‹#›</a:t>
            </a:fld>
            <a:endParaRPr lang="ru-RU"/>
          </a:p>
        </p:txBody>
      </p:sp>
    </p:spTree>
    <p:extLst>
      <p:ext uri="{BB962C8B-B14F-4D97-AF65-F5344CB8AC3E}">
        <p14:creationId xmlns:p14="http://schemas.microsoft.com/office/powerpoint/2010/main" val="21105484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97364"/>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97364"/>
          </a:xfrm>
          <a:prstGeom prst="rect">
            <a:avLst/>
          </a:prstGeom>
        </p:spPr>
        <p:txBody>
          <a:bodyPr vert="horz" lIns="91440" tIns="45720" rIns="91440" bIns="45720" rtlCol="0"/>
          <a:lstStyle>
            <a:lvl1pPr algn="r">
              <a:defRPr sz="1200"/>
            </a:lvl1pPr>
          </a:lstStyle>
          <a:p>
            <a:fld id="{9B084D8A-822D-488E-8D1C-8C90CBE022BE}" type="datetimeFigureOut">
              <a:rPr lang="ru-RU" smtClean="0"/>
              <a:t>20.10.2022</a:t>
            </a:fld>
            <a:endParaRPr lang="ru-RU"/>
          </a:p>
        </p:txBody>
      </p:sp>
      <p:sp>
        <p:nvSpPr>
          <p:cNvPr id="4" name="Образ слайда 3"/>
          <p:cNvSpPr>
            <a:spLocks noGrp="1" noRot="1" noChangeAspect="1"/>
          </p:cNvSpPr>
          <p:nvPr>
            <p:ph type="sldImg" idx="2"/>
          </p:nvPr>
        </p:nvSpPr>
        <p:spPr>
          <a:xfrm>
            <a:off x="117475" y="746125"/>
            <a:ext cx="6623050" cy="373062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724956"/>
            <a:ext cx="5486400" cy="4476274"/>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48185"/>
            <a:ext cx="2971800" cy="497364"/>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9448185"/>
            <a:ext cx="2971800" cy="497364"/>
          </a:xfrm>
          <a:prstGeom prst="rect">
            <a:avLst/>
          </a:prstGeom>
        </p:spPr>
        <p:txBody>
          <a:bodyPr vert="horz" lIns="91440" tIns="45720" rIns="91440" bIns="45720" rtlCol="0" anchor="b"/>
          <a:lstStyle>
            <a:lvl1pPr algn="r">
              <a:defRPr sz="1200"/>
            </a:lvl1pPr>
          </a:lstStyle>
          <a:p>
            <a:fld id="{A0F70B7F-3432-4DBE-B821-B38A127FB2DF}" type="slidenum">
              <a:rPr lang="ru-RU" smtClean="0"/>
              <a:t>‹#›</a:t>
            </a:fld>
            <a:endParaRPr lang="ru-RU"/>
          </a:p>
        </p:txBody>
      </p:sp>
    </p:spTree>
    <p:extLst>
      <p:ext uri="{BB962C8B-B14F-4D97-AF65-F5344CB8AC3E}">
        <p14:creationId xmlns:p14="http://schemas.microsoft.com/office/powerpoint/2010/main" val="189920220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0F70B7F-3432-4DBE-B821-B38A127FB2DF}" type="slidenum">
              <a:rPr lang="ru-RU" smtClean="0"/>
              <a:t>4</a:t>
            </a:fld>
            <a:endParaRPr lang="ru-RU"/>
          </a:p>
        </p:txBody>
      </p:sp>
    </p:spTree>
    <p:extLst>
      <p:ext uri="{BB962C8B-B14F-4D97-AF65-F5344CB8AC3E}">
        <p14:creationId xmlns:p14="http://schemas.microsoft.com/office/powerpoint/2010/main" val="28131365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A0F70B7F-3432-4DBE-B821-B38A127FB2DF}" type="slidenum">
              <a:rPr lang="ru-RU" smtClean="0"/>
              <a:t>19</a:t>
            </a:fld>
            <a:endParaRPr lang="ru-RU"/>
          </a:p>
        </p:txBody>
      </p:sp>
    </p:spTree>
    <p:extLst>
      <p:ext uri="{BB962C8B-B14F-4D97-AF65-F5344CB8AC3E}">
        <p14:creationId xmlns:p14="http://schemas.microsoft.com/office/powerpoint/2010/main" val="29175273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0F70B7F-3432-4DBE-B821-B38A127FB2DF}" type="slidenum">
              <a:rPr lang="ru-RU" smtClean="0"/>
              <a:t>20</a:t>
            </a:fld>
            <a:endParaRPr lang="ru-RU"/>
          </a:p>
        </p:txBody>
      </p:sp>
    </p:spTree>
    <p:extLst>
      <p:ext uri="{BB962C8B-B14F-4D97-AF65-F5344CB8AC3E}">
        <p14:creationId xmlns:p14="http://schemas.microsoft.com/office/powerpoint/2010/main" val="2530133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A0F70B7F-3432-4DBE-B821-B38A127FB2DF}" type="slidenum">
              <a:rPr lang="ru-RU" smtClean="0"/>
              <a:t>5</a:t>
            </a:fld>
            <a:endParaRPr lang="ru-RU"/>
          </a:p>
        </p:txBody>
      </p:sp>
    </p:spTree>
    <p:extLst>
      <p:ext uri="{BB962C8B-B14F-4D97-AF65-F5344CB8AC3E}">
        <p14:creationId xmlns:p14="http://schemas.microsoft.com/office/powerpoint/2010/main" val="821019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A0F70B7F-3432-4DBE-B821-B38A127FB2DF}" type="slidenum">
              <a:rPr lang="ru-RU" smtClean="0"/>
              <a:t>6</a:t>
            </a:fld>
            <a:endParaRPr lang="ru-RU"/>
          </a:p>
        </p:txBody>
      </p:sp>
    </p:spTree>
    <p:extLst>
      <p:ext uri="{BB962C8B-B14F-4D97-AF65-F5344CB8AC3E}">
        <p14:creationId xmlns:p14="http://schemas.microsoft.com/office/powerpoint/2010/main" val="1762794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Tree>
    <p:extLst>
      <p:ext uri="{BB962C8B-B14F-4D97-AF65-F5344CB8AC3E}">
        <p14:creationId xmlns:p14="http://schemas.microsoft.com/office/powerpoint/2010/main" val="11350234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0F70B7F-3432-4DBE-B821-B38A127FB2DF}" type="slidenum">
              <a:rPr lang="ru-RU" smtClean="0"/>
              <a:t>12</a:t>
            </a:fld>
            <a:endParaRPr lang="ru-RU"/>
          </a:p>
        </p:txBody>
      </p:sp>
    </p:spTree>
    <p:extLst>
      <p:ext uri="{BB962C8B-B14F-4D97-AF65-F5344CB8AC3E}">
        <p14:creationId xmlns:p14="http://schemas.microsoft.com/office/powerpoint/2010/main" val="6351376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0F70B7F-3432-4DBE-B821-B38A127FB2DF}" type="slidenum">
              <a:rPr lang="ru-RU" smtClean="0"/>
              <a:t>15</a:t>
            </a:fld>
            <a:endParaRPr lang="ru-RU"/>
          </a:p>
        </p:txBody>
      </p:sp>
    </p:spTree>
    <p:extLst>
      <p:ext uri="{BB962C8B-B14F-4D97-AF65-F5344CB8AC3E}">
        <p14:creationId xmlns:p14="http://schemas.microsoft.com/office/powerpoint/2010/main" val="19668990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A0F70B7F-3432-4DBE-B821-B38A127FB2DF}" type="slidenum">
              <a:rPr lang="ru-RU" smtClean="0"/>
              <a:t>16</a:t>
            </a:fld>
            <a:endParaRPr lang="ru-RU"/>
          </a:p>
        </p:txBody>
      </p:sp>
    </p:spTree>
    <p:extLst>
      <p:ext uri="{BB962C8B-B14F-4D97-AF65-F5344CB8AC3E}">
        <p14:creationId xmlns:p14="http://schemas.microsoft.com/office/powerpoint/2010/main" val="26590380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0F70B7F-3432-4DBE-B821-B38A127FB2DF}" type="slidenum">
              <a:rPr lang="ru-RU" smtClean="0"/>
              <a:t>17</a:t>
            </a:fld>
            <a:endParaRPr lang="ru-RU"/>
          </a:p>
        </p:txBody>
      </p:sp>
    </p:spTree>
    <p:extLst>
      <p:ext uri="{BB962C8B-B14F-4D97-AF65-F5344CB8AC3E}">
        <p14:creationId xmlns:p14="http://schemas.microsoft.com/office/powerpoint/2010/main" val="41419062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AF1A64B1-8C75-4FCE-B26E-B9E5BED9672C}" type="slidenum">
              <a:rPr lang="ru-RU" smtClean="0"/>
              <a:t>18</a:t>
            </a:fld>
            <a:endParaRPr lang="ru-RU"/>
          </a:p>
        </p:txBody>
      </p:sp>
    </p:spTree>
    <p:extLst>
      <p:ext uri="{BB962C8B-B14F-4D97-AF65-F5344CB8AC3E}">
        <p14:creationId xmlns:p14="http://schemas.microsoft.com/office/powerpoint/2010/main" val="1000360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3.xml"/><Relationship Id="rId1" Type="http://schemas.openxmlformats.org/officeDocument/2006/relationships/vmlDrawing" Target="../drawings/vmlDrawing3.vml"/><Relationship Id="rId5" Type="http://schemas.openxmlformats.org/officeDocument/2006/relationships/image" Target="../media/image5.emf"/><Relationship Id="rId4" Type="http://schemas.openxmlformats.org/officeDocument/2006/relationships/oleObject" Target="../embeddings/oleObject3.bin"/></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3.emf"/><Relationship Id="rId4" Type="http://schemas.openxmlformats.org/officeDocument/2006/relationships/oleObject" Target="../embeddings/oleObject1.bin"/></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xml"/><Relationship Id="rId1" Type="http://schemas.openxmlformats.org/officeDocument/2006/relationships/vmlDrawing" Target="../drawings/vmlDrawing2.vml"/><Relationship Id="rId5" Type="http://schemas.openxmlformats.org/officeDocument/2006/relationships/image" Target="../media/image5.emf"/><Relationship Id="rId4" Type="http://schemas.openxmlformats.org/officeDocument/2006/relationships/oleObject" Target="../embeddings/oleObject2.bin"/></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8" name="Заголовок 1"/>
          <p:cNvSpPr txBox="1">
            <a:spLocks/>
          </p:cNvSpPr>
          <p:nvPr/>
        </p:nvSpPr>
        <p:spPr>
          <a:xfrm>
            <a:off x="468340" y="4172175"/>
            <a:ext cx="2786567" cy="566581"/>
          </a:xfrm>
          <a:prstGeom prst="rect">
            <a:avLst/>
          </a:prstGeom>
        </p:spPr>
        <p:txBody>
          <a:bodyPr vert="horz" lIns="99417" tIns="49709" rIns="99417" bIns="49709" rtlCol="0" anchor="ctr">
            <a:noAutofit/>
          </a:bodyPr>
          <a:lstStyle/>
          <a:p>
            <a:pPr lvl="0">
              <a:spcBef>
                <a:spcPct val="0"/>
              </a:spcBef>
            </a:pPr>
            <a:r>
              <a:rPr lang="ru-RU" sz="1400" b="1" dirty="0" smtClean="0">
                <a:solidFill>
                  <a:srgbClr val="333333"/>
                </a:solidFill>
                <a:latin typeface="Arial" panose="020B0604020202020204" pitchFamily="34" charset="0"/>
                <a:ea typeface="Rosatom Light" pitchFamily="34" charset="-52"/>
                <a:cs typeface="Arial" pitchFamily="34" charset="0"/>
              </a:rPr>
              <a:t>Фамилия Имя Отчество</a:t>
            </a:r>
          </a:p>
          <a:p>
            <a:pPr lvl="0">
              <a:spcBef>
                <a:spcPct val="0"/>
              </a:spcBef>
            </a:pPr>
            <a:r>
              <a:rPr lang="ru-RU" sz="1400" dirty="0" smtClean="0">
                <a:solidFill>
                  <a:srgbClr val="333333"/>
                </a:solidFill>
                <a:latin typeface="Arial" pitchFamily="34" charset="0"/>
                <a:ea typeface="Rosatom Light" pitchFamily="34" charset="-52"/>
                <a:cs typeface="Arial" pitchFamily="34" charset="0"/>
              </a:rPr>
              <a:t>Должность</a:t>
            </a:r>
            <a:endParaRPr lang="ru-RU" sz="1400" dirty="0">
              <a:solidFill>
                <a:srgbClr val="333333"/>
              </a:solidFill>
              <a:latin typeface="Arial" pitchFamily="34" charset="0"/>
              <a:ea typeface="Rosatom Light" pitchFamily="34" charset="-52"/>
              <a:cs typeface="Arial" pitchFamily="34" charset="0"/>
            </a:endParaRPr>
          </a:p>
        </p:txBody>
      </p:sp>
      <p:sp>
        <p:nvSpPr>
          <p:cNvPr id="9" name="Заголовок 1"/>
          <p:cNvSpPr txBox="1">
            <a:spLocks/>
          </p:cNvSpPr>
          <p:nvPr/>
        </p:nvSpPr>
        <p:spPr>
          <a:xfrm>
            <a:off x="430126" y="2011864"/>
            <a:ext cx="4429906" cy="997099"/>
          </a:xfrm>
          <a:prstGeom prst="rect">
            <a:avLst/>
          </a:prstGeom>
        </p:spPr>
        <p:txBody>
          <a:bodyPr vert="horz" lIns="99417" tIns="49709" rIns="99417" bIns="49709" rtlCol="0" anchor="ctr">
            <a:noAutofit/>
          </a:bodyPr>
          <a:lstStyle/>
          <a:p>
            <a:pPr>
              <a:lnSpc>
                <a:spcPts val="3780"/>
              </a:lnSpc>
            </a:pPr>
            <a:r>
              <a:rPr lang="ru-RU" sz="2700" b="1" dirty="0" smtClean="0">
                <a:solidFill>
                  <a:srgbClr val="333333"/>
                </a:solidFill>
                <a:latin typeface="Arial" pitchFamily="34" charset="0"/>
                <a:ea typeface="Rosatom Light" pitchFamily="34" charset="-52"/>
                <a:cs typeface="Arial" pitchFamily="34" charset="0"/>
              </a:rPr>
              <a:t>Тема </a:t>
            </a:r>
          </a:p>
          <a:p>
            <a:pPr>
              <a:lnSpc>
                <a:spcPts val="3780"/>
              </a:lnSpc>
            </a:pPr>
            <a:r>
              <a:rPr lang="ru-RU" sz="2700" b="1" dirty="0" smtClean="0">
                <a:solidFill>
                  <a:srgbClr val="333333"/>
                </a:solidFill>
                <a:latin typeface="Arial" pitchFamily="34" charset="0"/>
                <a:ea typeface="Rosatom Light" pitchFamily="34" charset="-52"/>
                <a:cs typeface="Arial" pitchFamily="34" charset="0"/>
              </a:rPr>
              <a:t>презентации</a:t>
            </a:r>
            <a:endParaRPr lang="ru-RU" sz="2700" b="1" dirty="0">
              <a:solidFill>
                <a:srgbClr val="333333"/>
              </a:solidFill>
              <a:latin typeface="Arial" pitchFamily="34" charset="0"/>
              <a:ea typeface="Rosatom Light" pitchFamily="34" charset="-52"/>
              <a:cs typeface="Arial" pitchFamily="34" charset="0"/>
            </a:endParaRPr>
          </a:p>
        </p:txBody>
      </p:sp>
      <p:sp>
        <p:nvSpPr>
          <p:cNvPr id="10" name="Заголовок 1"/>
          <p:cNvSpPr txBox="1">
            <a:spLocks/>
          </p:cNvSpPr>
          <p:nvPr/>
        </p:nvSpPr>
        <p:spPr>
          <a:xfrm>
            <a:off x="467544" y="3656856"/>
            <a:ext cx="4886550" cy="566581"/>
          </a:xfrm>
          <a:prstGeom prst="rect">
            <a:avLst/>
          </a:prstGeom>
        </p:spPr>
        <p:txBody>
          <a:bodyPr vert="horz" lIns="99417" tIns="49709" rIns="99417" bIns="49709" rtlCol="0" anchor="ctr">
            <a:noAutofit/>
          </a:bodyPr>
          <a:lstStyle/>
          <a:p>
            <a:pPr lvl="0">
              <a:spcBef>
                <a:spcPct val="0"/>
              </a:spcBef>
            </a:pPr>
            <a:r>
              <a:rPr lang="ru-RU" sz="1400" dirty="0" smtClean="0">
                <a:solidFill>
                  <a:srgbClr val="333333"/>
                </a:solidFill>
                <a:latin typeface="Arial" panose="020B0604020202020204" pitchFamily="34" charset="0"/>
                <a:ea typeface="Rosatom Light" pitchFamily="34" charset="-52"/>
                <a:cs typeface="Arial" pitchFamily="34" charset="0"/>
              </a:rPr>
              <a:t>Наименование мероприятия</a:t>
            </a:r>
            <a:r>
              <a:rPr lang="en-US" sz="1400" dirty="0" smtClean="0">
                <a:solidFill>
                  <a:srgbClr val="333333"/>
                </a:solidFill>
                <a:latin typeface="Arial" panose="020B0604020202020204" pitchFamily="34" charset="0"/>
                <a:ea typeface="Rosatom Light" pitchFamily="34" charset="-52"/>
                <a:cs typeface="Arial" pitchFamily="34" charset="0"/>
              </a:rPr>
              <a:t> </a:t>
            </a:r>
            <a:r>
              <a:rPr lang="ru-RU" sz="1400" dirty="0" smtClean="0">
                <a:solidFill>
                  <a:srgbClr val="333333"/>
                </a:solidFill>
                <a:latin typeface="Arial" panose="020B0604020202020204" pitchFamily="34" charset="0"/>
                <a:ea typeface="Rosatom Light" pitchFamily="34" charset="-52"/>
                <a:cs typeface="Arial" pitchFamily="34" charset="0"/>
              </a:rPr>
              <a:t>/</a:t>
            </a:r>
            <a:r>
              <a:rPr lang="en-US" sz="1400" dirty="0" smtClean="0">
                <a:solidFill>
                  <a:srgbClr val="333333"/>
                </a:solidFill>
                <a:latin typeface="Arial" panose="020B0604020202020204" pitchFamily="34" charset="0"/>
                <a:ea typeface="Rosatom Light" pitchFamily="34" charset="-52"/>
                <a:cs typeface="Arial" pitchFamily="34" charset="0"/>
              </a:rPr>
              <a:t> </a:t>
            </a:r>
            <a:r>
              <a:rPr lang="ru-RU" sz="1400" dirty="0" smtClean="0">
                <a:solidFill>
                  <a:srgbClr val="333333"/>
                </a:solidFill>
                <a:latin typeface="Arial" panose="020B0604020202020204" pitchFamily="34" charset="0"/>
                <a:ea typeface="Rosatom Light" pitchFamily="34" charset="-52"/>
                <a:cs typeface="Arial" pitchFamily="34" charset="0"/>
              </a:rPr>
              <a:t>название площадки</a:t>
            </a:r>
            <a:endParaRPr lang="ru-RU" sz="1400" dirty="0">
              <a:solidFill>
                <a:srgbClr val="333333"/>
              </a:solidFill>
              <a:latin typeface="Arial" pitchFamily="34" charset="0"/>
              <a:ea typeface="Rosatom Light" pitchFamily="34" charset="-52"/>
              <a:cs typeface="Arial" pitchFamily="34" charset="0"/>
            </a:endParaRPr>
          </a:p>
        </p:txBody>
      </p:sp>
    </p:spTree>
    <p:extLst>
      <p:ext uri="{BB962C8B-B14F-4D97-AF65-F5344CB8AC3E}">
        <p14:creationId xmlns:p14="http://schemas.microsoft.com/office/powerpoint/2010/main" val="11352305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8_Заголовок и объект">
    <p:spTree>
      <p:nvGrpSpPr>
        <p:cNvPr id="1" name=""/>
        <p:cNvGrpSpPr/>
        <p:nvPr/>
      </p:nvGrpSpPr>
      <p:grpSpPr>
        <a:xfrm>
          <a:off x="0" y="0"/>
          <a:ext cx="0" cy="0"/>
          <a:chOff x="0" y="0"/>
          <a:chExt cx="0" cy="0"/>
        </a:xfrm>
      </p:grpSpPr>
      <p:graphicFrame>
        <p:nvGraphicFramePr>
          <p:cNvPr id="4" name="Объект 6" hidden="1"/>
          <p:cNvGraphicFramePr>
            <a:graphicFrameLocks noChangeAspect="1"/>
          </p:cNvGraphicFramePr>
          <p:nvPr userDrawn="1">
            <p:custDataLst>
              <p:tags r:id="rId2"/>
            </p:custDataLst>
          </p:nvPr>
        </p:nvGraphicFramePr>
        <p:xfrm>
          <a:off x="1589" y="1193"/>
          <a:ext cx="1587" cy="1191"/>
        </p:xfrm>
        <a:graphic>
          <a:graphicData uri="http://schemas.openxmlformats.org/presentationml/2006/ole">
            <mc:AlternateContent xmlns:mc="http://schemas.openxmlformats.org/markup-compatibility/2006">
              <mc:Choice xmlns:v="urn:schemas-microsoft-com:vml" Requires="v">
                <p:oleObj spid="_x0000_s1114" name="Слайд think-cell" r:id="rId4" imgW="360" imgH="360" progId="TCLayout.ActiveDocument.1">
                  <p:embed/>
                </p:oleObj>
              </mc:Choice>
              <mc:Fallback>
                <p:oleObj name="Слайд think-cell" r:id="rId4" imgW="360" imgH="360"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9" y="1193"/>
                        <a:ext cx="1587" cy="1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Содержимое 2"/>
          <p:cNvSpPr>
            <a:spLocks noGrp="1"/>
          </p:cNvSpPr>
          <p:nvPr>
            <p:ph idx="1"/>
          </p:nvPr>
        </p:nvSpPr>
        <p:spPr>
          <a:xfrm>
            <a:off x="457200" y="1201262"/>
            <a:ext cx="8229600" cy="3397616"/>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2"/>
          <p:cNvSpPr>
            <a:spLocks noGrp="1" noChangeArrowheads="1"/>
          </p:cNvSpPr>
          <p:nvPr>
            <p:ph type="sldNum" sz="quarter" idx="10"/>
          </p:nvPr>
        </p:nvSpPr>
        <p:spPr>
          <a:xfrm>
            <a:off x="6553200" y="4688256"/>
            <a:ext cx="2133600" cy="357518"/>
          </a:xfrm>
          <a:prstGeom prst="rect">
            <a:avLst/>
          </a:prstGeom>
        </p:spPr>
        <p:txBody>
          <a:bodyPr/>
          <a:lstStyle>
            <a:lvl1pPr>
              <a:defRPr>
                <a:solidFill>
                  <a:srgbClr val="003274"/>
                </a:solidFill>
              </a:defRPr>
            </a:lvl1pPr>
          </a:lstStyle>
          <a:p>
            <a:pPr>
              <a:defRPr/>
            </a:pPr>
            <a:fld id="{B858E8B2-FF20-41D0-B1FD-781215B07CA4}" type="slidenum">
              <a:rPr lang="ru-RU"/>
              <a:pPr>
                <a:defRPr/>
              </a:pPr>
              <a:t>‹#›</a:t>
            </a:fld>
            <a:endParaRPr lang="ru-RU" dirty="0"/>
          </a:p>
        </p:txBody>
      </p:sp>
    </p:spTree>
    <p:extLst>
      <p:ext uri="{BB962C8B-B14F-4D97-AF65-F5344CB8AC3E}">
        <p14:creationId xmlns:p14="http://schemas.microsoft.com/office/powerpoint/2010/main" val="399787535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Текст картинка">
    <p:spTree>
      <p:nvGrpSpPr>
        <p:cNvPr id="1" name=""/>
        <p:cNvGrpSpPr/>
        <p:nvPr/>
      </p:nvGrpSpPr>
      <p:grpSpPr>
        <a:xfrm>
          <a:off x="0" y="0"/>
          <a:ext cx="0" cy="0"/>
          <a:chOff x="0" y="0"/>
          <a:chExt cx="0" cy="0"/>
        </a:xfrm>
      </p:grpSpPr>
      <p:sp>
        <p:nvSpPr>
          <p:cNvPr id="11" name="Text Placeholder 7"/>
          <p:cNvSpPr>
            <a:spLocks noGrp="1"/>
          </p:cNvSpPr>
          <p:nvPr>
            <p:ph type="body" sz="quarter" idx="14" hasCustomPrompt="1"/>
          </p:nvPr>
        </p:nvSpPr>
        <p:spPr>
          <a:xfrm>
            <a:off x="539752" y="4568371"/>
            <a:ext cx="4014788" cy="148092"/>
          </a:xfrm>
          <a:prstGeom prst="rect">
            <a:avLst/>
          </a:prstGeom>
        </p:spPr>
        <p:txBody>
          <a:bodyPr lIns="0" tIns="0" rIns="0" bIns="0" anchor="b"/>
          <a:lstStyle>
            <a:lvl1pPr marL="0" marR="0" indent="0" algn="l" defTabSz="911865" rtl="0" eaLnBrk="1" fontAlgn="auto" latinLnBrk="0" hangingPunct="1">
              <a:lnSpc>
                <a:spcPct val="90000"/>
              </a:lnSpc>
              <a:spcBef>
                <a:spcPts val="997"/>
              </a:spcBef>
              <a:spcAft>
                <a:spcPts val="0"/>
              </a:spcAft>
              <a:buClrTx/>
              <a:buSzTx/>
              <a:buFontTx/>
              <a:buNone/>
              <a:tabLst/>
              <a:defRPr sz="698">
                <a:solidFill>
                  <a:srgbClr val="333333"/>
                </a:solidFill>
                <a:latin typeface="Arial" charset="0"/>
                <a:ea typeface="Arial" charset="0"/>
                <a:cs typeface="Arial" charset="0"/>
              </a:defRPr>
            </a:lvl1pPr>
          </a:lstStyle>
          <a:p>
            <a:pPr marL="0" marR="0" lvl="0" indent="0" algn="l" defTabSz="911865" rtl="0" eaLnBrk="1" fontAlgn="auto" latinLnBrk="0" hangingPunct="1">
              <a:lnSpc>
                <a:spcPct val="90000"/>
              </a:lnSpc>
              <a:spcBef>
                <a:spcPts val="997"/>
              </a:spcBef>
              <a:spcAft>
                <a:spcPts val="0"/>
              </a:spcAft>
              <a:buClrTx/>
              <a:buSzTx/>
              <a:buFontTx/>
              <a:buNone/>
              <a:tabLst/>
              <a:defRPr/>
            </a:pPr>
            <a:r>
              <a:rPr lang="ru-RU" dirty="0"/>
              <a:t>Место для указания источников и сносок</a:t>
            </a:r>
            <a:endParaRPr lang="en-US" dirty="0"/>
          </a:p>
        </p:txBody>
      </p:sp>
      <p:sp>
        <p:nvSpPr>
          <p:cNvPr id="13" name="Slide Number Placeholder 5"/>
          <p:cNvSpPr txBox="1">
            <a:spLocks/>
          </p:cNvSpPr>
          <p:nvPr userDrawn="1"/>
        </p:nvSpPr>
        <p:spPr>
          <a:xfrm>
            <a:off x="8186738" y="4579417"/>
            <a:ext cx="561975" cy="137049"/>
          </a:xfrm>
          <a:prstGeom prst="rect">
            <a:avLst/>
          </a:prstGeom>
        </p:spPr>
        <p:txBody>
          <a:bodyPr lIns="0" tIns="0" rIns="0" bIns="0" anchor="b"/>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DF24603-9A1B-F342-92E0-89DE32840F75}" type="slidenum">
              <a:rPr lang="en-US" sz="698" smtClean="0">
                <a:latin typeface="Arial" charset="0"/>
                <a:ea typeface="Arial" charset="0"/>
                <a:cs typeface="Arial" charset="0"/>
              </a:rPr>
              <a:pPr algn="r"/>
              <a:t>‹#›</a:t>
            </a:fld>
            <a:endParaRPr lang="en-US" sz="698" dirty="0">
              <a:latin typeface="Arial" charset="0"/>
              <a:ea typeface="Arial" charset="0"/>
              <a:cs typeface="Arial" charset="0"/>
            </a:endParaRPr>
          </a:p>
        </p:txBody>
      </p:sp>
      <p:sp>
        <p:nvSpPr>
          <p:cNvPr id="14" name="Title 1"/>
          <p:cNvSpPr>
            <a:spLocks noGrp="1"/>
          </p:cNvSpPr>
          <p:nvPr>
            <p:ph type="title" hasCustomPrompt="1"/>
          </p:nvPr>
        </p:nvSpPr>
        <p:spPr>
          <a:xfrm>
            <a:off x="539750" y="431800"/>
            <a:ext cx="6561138" cy="330200"/>
          </a:xfrm>
          <a:prstGeom prst="rect">
            <a:avLst/>
          </a:prstGeom>
        </p:spPr>
        <p:txBody>
          <a:bodyPr lIns="0" tIns="0" rIns="0" bIns="0"/>
          <a:lstStyle>
            <a:lvl1pPr>
              <a:defRPr sz="2294" b="1">
                <a:solidFill>
                  <a:srgbClr val="333333"/>
                </a:solidFill>
                <a:latin typeface="Arial" charset="0"/>
                <a:ea typeface="Arial" charset="0"/>
                <a:cs typeface="Arial" charset="0"/>
              </a:defRPr>
            </a:lvl1pPr>
          </a:lstStyle>
          <a:p>
            <a:r>
              <a:rPr lang="ru-RU" dirty="0"/>
              <a:t>Заголовок</a:t>
            </a:r>
            <a:endParaRPr lang="en-US" dirty="0"/>
          </a:p>
        </p:txBody>
      </p:sp>
      <p:sp>
        <p:nvSpPr>
          <p:cNvPr id="15" name="Text Placeholder 7"/>
          <p:cNvSpPr>
            <a:spLocks noGrp="1"/>
          </p:cNvSpPr>
          <p:nvPr>
            <p:ph type="body" sz="quarter" idx="10" hasCustomPrompt="1"/>
          </p:nvPr>
        </p:nvSpPr>
        <p:spPr>
          <a:xfrm>
            <a:off x="539752" y="1476376"/>
            <a:ext cx="4014788" cy="2465908"/>
          </a:xfrm>
          <a:prstGeom prst="rect">
            <a:avLst/>
          </a:prstGeom>
        </p:spPr>
        <p:txBody>
          <a:bodyPr lIns="0" tIns="0" rIns="0" bIns="0"/>
          <a:lstStyle>
            <a:lvl1pPr marL="0" indent="0">
              <a:buFont typeface="Arial" pitchFamily="34" charset="0"/>
              <a:buNone/>
              <a:defRPr sz="1197">
                <a:solidFill>
                  <a:srgbClr val="333333"/>
                </a:solidFill>
                <a:latin typeface="Arial" charset="0"/>
                <a:ea typeface="Arial" charset="0"/>
                <a:cs typeface="Arial" charset="0"/>
              </a:defRPr>
            </a:lvl1pPr>
          </a:lstStyle>
          <a:p>
            <a:pPr lvl="0">
              <a:spcBef>
                <a:spcPct val="0"/>
              </a:spcBef>
            </a:pPr>
            <a:r>
              <a:rPr lang="ru-RU" sz="1197" dirty="0">
                <a:solidFill>
                  <a:srgbClr val="333333"/>
                </a:solidFill>
                <a:latin typeface="Arial" charset="0"/>
                <a:ea typeface="Arial" charset="0"/>
                <a:cs typeface="Arial" charset="0"/>
              </a:rPr>
              <a:t>Текст</a:t>
            </a:r>
          </a:p>
        </p:txBody>
      </p:sp>
      <p:sp>
        <p:nvSpPr>
          <p:cNvPr id="3" name="Рисунок 2"/>
          <p:cNvSpPr>
            <a:spLocks noGrp="1"/>
          </p:cNvSpPr>
          <p:nvPr>
            <p:ph type="pic" sz="quarter" idx="15"/>
          </p:nvPr>
        </p:nvSpPr>
        <p:spPr>
          <a:xfrm>
            <a:off x="4808541" y="1476375"/>
            <a:ext cx="3940175" cy="2456996"/>
          </a:xfrm>
          <a:prstGeom prst="rect">
            <a:avLst/>
          </a:prstGeom>
        </p:spPr>
        <p:txBody>
          <a:bodyPr/>
          <a:lstStyle>
            <a:lvl1pPr marL="0" indent="0">
              <a:buNone/>
              <a:defRPr sz="698">
                <a:latin typeface="Arial" pitchFamily="34" charset="0"/>
                <a:cs typeface="Arial" pitchFamily="34" charset="0"/>
              </a:defRPr>
            </a:lvl1pPr>
          </a:lstStyle>
          <a:p>
            <a:endParaRPr lang="ru-RU"/>
          </a:p>
        </p:txBody>
      </p:sp>
    </p:spTree>
    <p:extLst>
      <p:ext uri="{BB962C8B-B14F-4D97-AF65-F5344CB8AC3E}">
        <p14:creationId xmlns:p14="http://schemas.microsoft.com/office/powerpoint/2010/main" val="2242745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Заголовок 1"/>
          <p:cNvSpPr txBox="1">
            <a:spLocks/>
          </p:cNvSpPr>
          <p:nvPr userDrawn="1"/>
        </p:nvSpPr>
        <p:spPr>
          <a:xfrm>
            <a:off x="430920" y="1789976"/>
            <a:ext cx="4429906" cy="997099"/>
          </a:xfrm>
          <a:prstGeom prst="rect">
            <a:avLst/>
          </a:prstGeom>
        </p:spPr>
        <p:txBody>
          <a:bodyPr vert="horz" lIns="99417" tIns="49709" rIns="99417" bIns="49709" rtlCol="0" anchor="ctr">
            <a:noAutofit/>
          </a:bodyPr>
          <a:lstStyle/>
          <a:p>
            <a:pPr>
              <a:lnSpc>
                <a:spcPts val="3780"/>
              </a:lnSpc>
            </a:pPr>
            <a:r>
              <a:rPr lang="ru-RU" sz="4100" b="1" dirty="0" smtClean="0">
                <a:solidFill>
                  <a:srgbClr val="333333"/>
                </a:solidFill>
                <a:latin typeface="Arial" pitchFamily="34" charset="0"/>
                <a:ea typeface="Rosatom Light" pitchFamily="34" charset="-52"/>
                <a:cs typeface="Arial" pitchFamily="34" charset="0"/>
              </a:rPr>
              <a:t>1.1.</a:t>
            </a:r>
          </a:p>
          <a:p>
            <a:pPr>
              <a:lnSpc>
                <a:spcPts val="3780"/>
              </a:lnSpc>
            </a:pPr>
            <a:endParaRPr lang="ru-RU" sz="4100" b="1" dirty="0" smtClean="0">
              <a:solidFill>
                <a:srgbClr val="333333"/>
              </a:solidFill>
              <a:latin typeface="Arial" pitchFamily="34" charset="0"/>
              <a:ea typeface="Rosatom Light" pitchFamily="34" charset="-52"/>
              <a:cs typeface="Arial" pitchFamily="34" charset="0"/>
            </a:endParaRPr>
          </a:p>
          <a:p>
            <a:pPr>
              <a:lnSpc>
                <a:spcPts val="3780"/>
              </a:lnSpc>
            </a:pPr>
            <a:r>
              <a:rPr lang="ru-RU" sz="4100" b="1" dirty="0" err="1" smtClean="0">
                <a:solidFill>
                  <a:srgbClr val="333333"/>
                </a:solidFill>
                <a:latin typeface="Arial" pitchFamily="34" charset="0"/>
                <a:ea typeface="Rosatom Light" pitchFamily="34" charset="-52"/>
                <a:cs typeface="Arial" pitchFamily="34" charset="0"/>
              </a:rPr>
              <a:t>Перебивочный</a:t>
            </a:r>
            <a:r>
              <a:rPr lang="ru-RU" sz="4100" b="1" dirty="0" smtClean="0">
                <a:solidFill>
                  <a:srgbClr val="333333"/>
                </a:solidFill>
                <a:latin typeface="Arial" pitchFamily="34" charset="0"/>
                <a:ea typeface="Rosatom Light" pitchFamily="34" charset="-52"/>
                <a:cs typeface="Arial" pitchFamily="34" charset="0"/>
              </a:rPr>
              <a:t> </a:t>
            </a:r>
          </a:p>
          <a:p>
            <a:pPr>
              <a:lnSpc>
                <a:spcPts val="3780"/>
              </a:lnSpc>
            </a:pPr>
            <a:r>
              <a:rPr lang="ru-RU" sz="4100" b="1" dirty="0" smtClean="0">
                <a:solidFill>
                  <a:srgbClr val="333333"/>
                </a:solidFill>
                <a:latin typeface="Arial" pitchFamily="34" charset="0"/>
                <a:ea typeface="Rosatom Light" pitchFamily="34" charset="-52"/>
                <a:cs typeface="Arial" pitchFamily="34" charset="0"/>
              </a:rPr>
              <a:t>слайд</a:t>
            </a:r>
            <a:endParaRPr lang="ru-RU" sz="4100" b="1" dirty="0">
              <a:solidFill>
                <a:srgbClr val="333333"/>
              </a:solidFill>
              <a:latin typeface="Arial" pitchFamily="34" charset="0"/>
              <a:ea typeface="Rosatom Light" pitchFamily="34" charset="-52"/>
              <a:cs typeface="Arial" pitchFamily="34" charset="0"/>
            </a:endParaRPr>
          </a:p>
        </p:txBody>
      </p:sp>
    </p:spTree>
    <p:extLst>
      <p:ext uri="{BB962C8B-B14F-4D97-AF65-F5344CB8AC3E}">
        <p14:creationId xmlns:p14="http://schemas.microsoft.com/office/powerpoint/2010/main" val="14109031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Заголовок 1"/>
          <p:cNvSpPr txBox="1">
            <a:spLocks/>
          </p:cNvSpPr>
          <p:nvPr userDrawn="1"/>
        </p:nvSpPr>
        <p:spPr>
          <a:xfrm>
            <a:off x="425690" y="1483832"/>
            <a:ext cx="3931080" cy="2421666"/>
          </a:xfrm>
          <a:prstGeom prst="rect">
            <a:avLst/>
          </a:prstGeom>
        </p:spPr>
        <p:txBody>
          <a:bodyPr vert="horz" lIns="99417" tIns="49709" rIns="99417" bIns="49709" rtlCol="0" anchor="ctr">
            <a:noAutofit/>
          </a:bodyPr>
          <a:lstStyle/>
          <a:p>
            <a:pPr lvl="0">
              <a:spcBef>
                <a:spcPct val="0"/>
              </a:spcBef>
            </a:pPr>
            <a:r>
              <a:rPr lang="ru-RU" sz="1200" dirty="0" smtClean="0">
                <a:solidFill>
                  <a:srgbClr val="333333"/>
                </a:solidFill>
                <a:latin typeface="Arial" charset="0"/>
                <a:ea typeface="Arial" charset="0"/>
                <a:cs typeface="Arial" charset="0"/>
              </a:rPr>
              <a:t>Таким образом, начало повседневной работы </a:t>
            </a:r>
          </a:p>
          <a:p>
            <a:pPr lvl="0">
              <a:spcBef>
                <a:spcPct val="0"/>
              </a:spcBef>
            </a:pPr>
            <a:r>
              <a:rPr lang="ru-RU" sz="1200" dirty="0" smtClean="0">
                <a:solidFill>
                  <a:srgbClr val="333333"/>
                </a:solidFill>
                <a:latin typeface="Arial" charset="0"/>
                <a:ea typeface="Arial" charset="0"/>
                <a:cs typeface="Arial" charset="0"/>
              </a:rPr>
              <a:t>по формированию позиции создает предпосылки качественно новых шагов для новых предложений. Соображения высшего порядка, а также дальнейшее развитие различных форм деятельности требует от нас системного анализа направлений. </a:t>
            </a:r>
          </a:p>
          <a:p>
            <a:pPr lvl="0">
              <a:spcBef>
                <a:spcPct val="0"/>
              </a:spcBef>
            </a:pPr>
            <a:endParaRPr lang="ru-RU" sz="1200" dirty="0" smtClean="0">
              <a:solidFill>
                <a:srgbClr val="333333"/>
              </a:solidFill>
              <a:latin typeface="Arial" charset="0"/>
              <a:ea typeface="Arial" charset="0"/>
              <a:cs typeface="Arial" charset="0"/>
            </a:endParaRPr>
          </a:p>
          <a:p>
            <a:pPr lvl="0">
              <a:spcBef>
                <a:spcPct val="0"/>
              </a:spcBef>
            </a:pPr>
            <a:r>
              <a:rPr lang="ru-RU" sz="1200" dirty="0" smtClean="0">
                <a:solidFill>
                  <a:srgbClr val="333333"/>
                </a:solidFill>
                <a:latin typeface="Arial" charset="0"/>
                <a:ea typeface="Arial" charset="0"/>
                <a:cs typeface="Arial" charset="0"/>
              </a:rPr>
              <a:t>Таким образом, начало повседневной работы </a:t>
            </a:r>
          </a:p>
          <a:p>
            <a:pPr lvl="0">
              <a:spcBef>
                <a:spcPct val="0"/>
              </a:spcBef>
            </a:pPr>
            <a:r>
              <a:rPr lang="ru-RU" sz="1200" dirty="0" smtClean="0">
                <a:solidFill>
                  <a:srgbClr val="333333"/>
                </a:solidFill>
                <a:latin typeface="Arial" charset="0"/>
                <a:ea typeface="Arial" charset="0"/>
                <a:cs typeface="Arial" charset="0"/>
              </a:rPr>
              <a:t>по формированию позиции создает предпосылки качественно новых шагов для новых предложений. Соображения высшего порядка, а также дальнейшее развитие различных форм деятельности</a:t>
            </a:r>
          </a:p>
        </p:txBody>
      </p:sp>
      <p:pic>
        <p:nvPicPr>
          <p:cNvPr id="8" name="Picture 3" descr="C:\Users\Garvis\Desktop\атом_0812\Презы\Файлы для презентации_цфо-11.png"/>
          <p:cNvPicPr>
            <a:picLocks noChangeAspect="1" noChangeArrowheads="1"/>
          </p:cNvPicPr>
          <p:nvPr userDrawn="1"/>
        </p:nvPicPr>
        <p:blipFill>
          <a:blip r:embed="rId2" cstate="print"/>
          <a:srcRect/>
          <a:stretch>
            <a:fillRect/>
          </a:stretch>
        </p:blipFill>
        <p:spPr bwMode="auto">
          <a:xfrm>
            <a:off x="4721116" y="1383145"/>
            <a:ext cx="4034808" cy="2558367"/>
          </a:xfrm>
          <a:prstGeom prst="rect">
            <a:avLst/>
          </a:prstGeom>
          <a:noFill/>
        </p:spPr>
      </p:pic>
      <p:sp>
        <p:nvSpPr>
          <p:cNvPr id="9" name="Заголовок 1"/>
          <p:cNvSpPr txBox="1">
            <a:spLocks/>
          </p:cNvSpPr>
          <p:nvPr userDrawn="1"/>
        </p:nvSpPr>
        <p:spPr>
          <a:xfrm>
            <a:off x="387903" y="38739"/>
            <a:ext cx="4803513" cy="997099"/>
          </a:xfrm>
          <a:prstGeom prst="rect">
            <a:avLst/>
          </a:prstGeom>
        </p:spPr>
        <p:txBody>
          <a:bodyPr vert="horz" lIns="144000" tIns="49709" rIns="99417" bIns="49709" rtlCol="0" anchor="ctr">
            <a:noAutofit/>
          </a:bodyPr>
          <a:lstStyle/>
          <a:p>
            <a:pPr lvl="0">
              <a:spcBef>
                <a:spcPct val="0"/>
              </a:spcBef>
            </a:pPr>
            <a:r>
              <a:rPr lang="ru-RU" sz="2300" b="1" dirty="0" smtClean="0">
                <a:solidFill>
                  <a:srgbClr val="333333"/>
                </a:solidFill>
                <a:latin typeface="Arial" charset="0"/>
                <a:ea typeface="Arial" charset="0"/>
                <a:cs typeface="Arial" charset="0"/>
              </a:rPr>
              <a:t>Заголовок</a:t>
            </a:r>
            <a:endParaRPr lang="ru-RU" sz="2300" b="1" dirty="0">
              <a:solidFill>
                <a:srgbClr val="333333"/>
              </a:solidFill>
              <a:latin typeface="Arial" charset="0"/>
              <a:ea typeface="Arial" charset="0"/>
              <a:cs typeface="Arial" charset="0"/>
            </a:endParaRPr>
          </a:p>
        </p:txBody>
      </p:sp>
      <p:sp>
        <p:nvSpPr>
          <p:cNvPr id="10" name="Прямоугольник 2"/>
          <p:cNvSpPr/>
          <p:nvPr userDrawn="1"/>
        </p:nvSpPr>
        <p:spPr>
          <a:xfrm>
            <a:off x="504000" y="4684334"/>
            <a:ext cx="4572794" cy="142757"/>
          </a:xfrm>
          <a:prstGeom prst="rect">
            <a:avLst/>
          </a:prstGeom>
        </p:spPr>
        <p:txBody>
          <a:bodyPr lIns="34567" tIns="17283" rIns="34567" bIns="17283">
            <a:spAutoFit/>
          </a:bodyPr>
          <a:lstStyle/>
          <a:p>
            <a:r>
              <a:rPr lang="ru-RU" sz="700" dirty="0" smtClean="0">
                <a:solidFill>
                  <a:srgbClr val="333333"/>
                </a:solidFill>
                <a:latin typeface="Arial" charset="0"/>
                <a:ea typeface="Arial" charset="0"/>
                <a:cs typeface="Arial" charset="0"/>
              </a:rPr>
              <a:t>Место для указания источников и сносок</a:t>
            </a:r>
            <a:endParaRPr lang="ru-RU" sz="700" dirty="0">
              <a:solidFill>
                <a:srgbClr val="333333"/>
              </a:solidFill>
              <a:latin typeface="Arial" charset="0"/>
              <a:ea typeface="Arial" charset="0"/>
              <a:cs typeface="Arial" charset="0"/>
            </a:endParaRPr>
          </a:p>
        </p:txBody>
      </p:sp>
      <p:sp>
        <p:nvSpPr>
          <p:cNvPr id="11" name="Номер слайда 3"/>
          <p:cNvSpPr>
            <a:spLocks noGrp="1"/>
          </p:cNvSpPr>
          <p:nvPr>
            <p:ph type="sldNum" sz="quarter" idx="12"/>
          </p:nvPr>
        </p:nvSpPr>
        <p:spPr>
          <a:xfrm>
            <a:off x="6732000" y="4648301"/>
            <a:ext cx="2133600" cy="274351"/>
          </a:xfrm>
          <a:prstGeom prst="rect">
            <a:avLst/>
          </a:prstGeom>
        </p:spPr>
        <p:txBody>
          <a:bodyPr/>
          <a:lstStyle/>
          <a:p>
            <a:pPr algn="r"/>
            <a:r>
              <a:rPr lang="en-US" sz="700" dirty="0" smtClean="0">
                <a:solidFill>
                  <a:srgbClr val="333333"/>
                </a:solidFill>
                <a:latin typeface="Arial" charset="0"/>
                <a:ea typeface="Arial" charset="0"/>
                <a:cs typeface="Arial" charset="0"/>
              </a:rPr>
              <a:t>3</a:t>
            </a:r>
            <a:endParaRPr lang="ru-RU" sz="700" dirty="0">
              <a:solidFill>
                <a:srgbClr val="333333"/>
              </a:solidFill>
              <a:latin typeface="Arial" charset="0"/>
              <a:ea typeface="Arial" charset="0"/>
              <a:cs typeface="Arial" charset="0"/>
            </a:endParaRPr>
          </a:p>
        </p:txBody>
      </p:sp>
    </p:spTree>
    <p:extLst>
      <p:ext uri="{BB962C8B-B14F-4D97-AF65-F5344CB8AC3E}">
        <p14:creationId xmlns:p14="http://schemas.microsoft.com/office/powerpoint/2010/main" val="571191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Appendix Title Only">
    <p:spTree>
      <p:nvGrpSpPr>
        <p:cNvPr id="1" name=""/>
        <p:cNvGrpSpPr/>
        <p:nvPr/>
      </p:nvGrpSpPr>
      <p:grpSpPr>
        <a:xfrm>
          <a:off x="0" y="0"/>
          <a:ext cx="0" cy="0"/>
          <a:chOff x="0" y="0"/>
          <a:chExt cx="0" cy="0"/>
        </a:xfrm>
      </p:grpSpPr>
      <p:graphicFrame>
        <p:nvGraphicFramePr>
          <p:cNvPr id="3" name="Объект 6" hidden="1"/>
          <p:cNvGraphicFramePr>
            <a:graphicFrameLocks noChangeAspect="1"/>
          </p:cNvGraphicFramePr>
          <p:nvPr userDrawn="1">
            <p:custDataLst>
              <p:tags r:id="rId2"/>
            </p:custDataLst>
          </p:nvPr>
        </p:nvGraphicFramePr>
        <p:xfrm>
          <a:off x="1589" y="1193"/>
          <a:ext cx="1587" cy="1191"/>
        </p:xfrm>
        <a:graphic>
          <a:graphicData uri="http://schemas.openxmlformats.org/presentationml/2006/ole">
            <mc:AlternateContent xmlns:mc="http://schemas.openxmlformats.org/markup-compatibility/2006">
              <mc:Choice xmlns:v="urn:schemas-microsoft-com:vml" Requires="v">
                <p:oleObj spid="_x0000_s3161" name="Слайд think-cell" r:id="rId4" imgW="360" imgH="360" progId="">
                  <p:embed/>
                </p:oleObj>
              </mc:Choice>
              <mc:Fallback>
                <p:oleObj name="Слайд think-cell" r:id="rId4" imgW="360" imgH="36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9" y="1193"/>
                        <a:ext cx="1587" cy="1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Заголовок 1"/>
          <p:cNvSpPr>
            <a:spLocks noGrp="1"/>
          </p:cNvSpPr>
          <p:nvPr>
            <p:ph type="title"/>
          </p:nvPr>
        </p:nvSpPr>
        <p:spPr>
          <a:xfrm>
            <a:off x="468313" y="0"/>
            <a:ext cx="7632700" cy="722187"/>
          </a:xfrm>
          <a:prstGeom prst="rect">
            <a:avLst/>
          </a:prstGeom>
        </p:spPr>
        <p:txBody>
          <a:bodyPr/>
          <a:lstStyle/>
          <a:p>
            <a:r>
              <a:rPr lang="ru-RU" smtClean="0"/>
              <a:t>Образец заголовка</a:t>
            </a:r>
            <a:endParaRPr lang="ru-RU"/>
          </a:p>
        </p:txBody>
      </p:sp>
      <p:sp>
        <p:nvSpPr>
          <p:cNvPr id="4" name="Rectangle 2"/>
          <p:cNvSpPr>
            <a:spLocks noGrp="1" noChangeArrowheads="1"/>
          </p:cNvSpPr>
          <p:nvPr>
            <p:ph type="sldNum" sz="quarter" idx="10"/>
          </p:nvPr>
        </p:nvSpPr>
        <p:spPr>
          <a:xfrm>
            <a:off x="8259763" y="4840798"/>
            <a:ext cx="627062" cy="283631"/>
          </a:xfrm>
          <a:prstGeom prst="rect">
            <a:avLst/>
          </a:prstGeom>
        </p:spPr>
        <p:txBody>
          <a:bodyPr/>
          <a:lstStyle>
            <a:lvl1pPr>
              <a:defRPr>
                <a:solidFill>
                  <a:srgbClr val="003274"/>
                </a:solidFill>
              </a:defRPr>
            </a:lvl1pPr>
          </a:lstStyle>
          <a:p>
            <a:pPr>
              <a:defRPr/>
            </a:pPr>
            <a:fld id="{034C10E3-4B2A-4D26-9CDF-8045FBD6FC00}" type="slidenum">
              <a:rPr lang="ru-RU"/>
              <a:pPr>
                <a:defRPr/>
              </a:pPr>
              <a:t>‹#›</a:t>
            </a:fld>
            <a:endParaRPr lang="ru-RU" dirty="0"/>
          </a:p>
        </p:txBody>
      </p:sp>
    </p:spTree>
    <p:extLst>
      <p:ext uri="{BB962C8B-B14F-4D97-AF65-F5344CB8AC3E}">
        <p14:creationId xmlns:p14="http://schemas.microsoft.com/office/powerpoint/2010/main" val="35341390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Заголовок 1"/>
          <p:cNvSpPr txBox="1">
            <a:spLocks/>
          </p:cNvSpPr>
          <p:nvPr userDrawn="1"/>
        </p:nvSpPr>
        <p:spPr>
          <a:xfrm>
            <a:off x="430920" y="1789976"/>
            <a:ext cx="4429906" cy="997099"/>
          </a:xfrm>
          <a:prstGeom prst="rect">
            <a:avLst/>
          </a:prstGeom>
        </p:spPr>
        <p:txBody>
          <a:bodyPr vert="horz" lIns="99417" tIns="49709" rIns="99417" bIns="49709" rtlCol="0" anchor="ctr">
            <a:noAutofit/>
          </a:bodyPr>
          <a:lstStyle/>
          <a:p>
            <a:pPr>
              <a:lnSpc>
                <a:spcPts val="3780"/>
              </a:lnSpc>
            </a:pPr>
            <a:r>
              <a:rPr lang="ru-RU" sz="4100" b="1" dirty="0" smtClean="0">
                <a:solidFill>
                  <a:srgbClr val="333333"/>
                </a:solidFill>
                <a:latin typeface="Arial" pitchFamily="34" charset="0"/>
                <a:ea typeface="Rosatom Light" pitchFamily="34" charset="-52"/>
                <a:cs typeface="Arial" pitchFamily="34" charset="0"/>
              </a:rPr>
              <a:t>1.1.</a:t>
            </a:r>
          </a:p>
          <a:p>
            <a:pPr>
              <a:lnSpc>
                <a:spcPts val="3780"/>
              </a:lnSpc>
            </a:pPr>
            <a:endParaRPr lang="ru-RU" sz="4100" b="1" dirty="0" smtClean="0">
              <a:solidFill>
                <a:srgbClr val="333333"/>
              </a:solidFill>
              <a:latin typeface="Arial" pitchFamily="34" charset="0"/>
              <a:ea typeface="Rosatom Light" pitchFamily="34" charset="-52"/>
              <a:cs typeface="Arial" pitchFamily="34" charset="0"/>
            </a:endParaRPr>
          </a:p>
          <a:p>
            <a:pPr>
              <a:lnSpc>
                <a:spcPts val="3780"/>
              </a:lnSpc>
            </a:pPr>
            <a:r>
              <a:rPr lang="ru-RU" sz="4100" b="1" dirty="0" err="1" smtClean="0">
                <a:solidFill>
                  <a:srgbClr val="333333"/>
                </a:solidFill>
                <a:latin typeface="Arial" pitchFamily="34" charset="0"/>
                <a:ea typeface="Rosatom Light" pitchFamily="34" charset="-52"/>
                <a:cs typeface="Arial" pitchFamily="34" charset="0"/>
              </a:rPr>
              <a:t>Перебивочный</a:t>
            </a:r>
            <a:r>
              <a:rPr lang="ru-RU" sz="4100" b="1" dirty="0" smtClean="0">
                <a:solidFill>
                  <a:srgbClr val="333333"/>
                </a:solidFill>
                <a:latin typeface="Arial" pitchFamily="34" charset="0"/>
                <a:ea typeface="Rosatom Light" pitchFamily="34" charset="-52"/>
                <a:cs typeface="Arial" pitchFamily="34" charset="0"/>
              </a:rPr>
              <a:t> </a:t>
            </a:r>
          </a:p>
          <a:p>
            <a:pPr>
              <a:lnSpc>
                <a:spcPts val="3780"/>
              </a:lnSpc>
            </a:pPr>
            <a:r>
              <a:rPr lang="ru-RU" sz="4100" b="1" dirty="0" smtClean="0">
                <a:solidFill>
                  <a:srgbClr val="333333"/>
                </a:solidFill>
                <a:latin typeface="Arial" pitchFamily="34" charset="0"/>
                <a:ea typeface="Rosatom Light" pitchFamily="34" charset="-52"/>
                <a:cs typeface="Arial" pitchFamily="34" charset="0"/>
              </a:rPr>
              <a:t>слайд</a:t>
            </a:r>
            <a:endParaRPr lang="ru-RU" sz="4100" b="1" dirty="0">
              <a:solidFill>
                <a:srgbClr val="333333"/>
              </a:solidFill>
              <a:latin typeface="Arial" pitchFamily="34" charset="0"/>
              <a:ea typeface="Rosatom Light" pitchFamily="34" charset="-52"/>
              <a:cs typeface="Arial" pitchFamily="34" charset="0"/>
            </a:endParaRPr>
          </a:p>
        </p:txBody>
      </p:sp>
    </p:spTree>
    <p:extLst>
      <p:ext uri="{BB962C8B-B14F-4D97-AF65-F5344CB8AC3E}">
        <p14:creationId xmlns:p14="http://schemas.microsoft.com/office/powerpoint/2010/main" val="685099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098"/>
            <a:ext cx="7886700" cy="995093"/>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idx="1"/>
          </p:nvPr>
        </p:nvSpPr>
        <p:spPr>
          <a:xfrm>
            <a:off x="628650" y="1370486"/>
            <a:ext cx="7886700" cy="3266526"/>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4771678"/>
            <a:ext cx="2057400" cy="274097"/>
          </a:xfrm>
          <a:prstGeom prst="rect">
            <a:avLst/>
          </a:prstGeom>
        </p:spPr>
        <p:txBody>
          <a:bodyPr/>
          <a:lstStyle/>
          <a:p>
            <a:fld id="{9ED5CB5A-577A-47CE-A77B-9EC92E483346}" type="datetime1">
              <a:rPr lang="en-US" smtClean="0"/>
              <a:t>10/20/2022</a:t>
            </a:fld>
            <a:endParaRPr lang="en-US"/>
          </a:p>
        </p:txBody>
      </p:sp>
      <p:sp>
        <p:nvSpPr>
          <p:cNvPr id="5" name="Footer Placeholder 4"/>
          <p:cNvSpPr>
            <a:spLocks noGrp="1"/>
          </p:cNvSpPr>
          <p:nvPr>
            <p:ph type="ftr" sz="quarter" idx="11"/>
          </p:nvPr>
        </p:nvSpPr>
        <p:spPr>
          <a:xfrm>
            <a:off x="3028950" y="4771678"/>
            <a:ext cx="3086100" cy="274097"/>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71678"/>
            <a:ext cx="2057400" cy="274097"/>
          </a:xfrm>
          <a:prstGeom prst="rect">
            <a:avLst/>
          </a:prstGeom>
        </p:spPr>
        <p:txBody>
          <a:bodyPr/>
          <a:lstStyle/>
          <a:p>
            <a:fld id="{6DF24603-9A1B-F342-92E0-89DE32840F75}" type="slidenum">
              <a:rPr lang="en-US" smtClean="0"/>
              <a:t>‹#›</a:t>
            </a:fld>
            <a:endParaRPr lang="en-US"/>
          </a:p>
        </p:txBody>
      </p:sp>
    </p:spTree>
    <p:extLst>
      <p:ext uri="{BB962C8B-B14F-4D97-AF65-F5344CB8AC3E}">
        <p14:creationId xmlns:p14="http://schemas.microsoft.com/office/powerpoint/2010/main" val="13769202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8_Заголовок и объект">
    <p:spTree>
      <p:nvGrpSpPr>
        <p:cNvPr id="1" name=""/>
        <p:cNvGrpSpPr/>
        <p:nvPr/>
      </p:nvGrpSpPr>
      <p:grpSpPr>
        <a:xfrm>
          <a:off x="0" y="0"/>
          <a:ext cx="0" cy="0"/>
          <a:chOff x="0" y="0"/>
          <a:chExt cx="0" cy="0"/>
        </a:xfrm>
      </p:grpSpPr>
      <p:graphicFrame>
        <p:nvGraphicFramePr>
          <p:cNvPr id="4" name="Объект 6" hidden="1"/>
          <p:cNvGraphicFramePr>
            <a:graphicFrameLocks noChangeAspect="1"/>
          </p:cNvGraphicFramePr>
          <p:nvPr userDrawn="1">
            <p:custDataLst>
              <p:tags r:id="rId2"/>
            </p:custDataLst>
          </p:nvPr>
        </p:nvGraphicFramePr>
        <p:xfrm>
          <a:off x="1589" y="1193"/>
          <a:ext cx="1587" cy="1191"/>
        </p:xfrm>
        <a:graphic>
          <a:graphicData uri="http://schemas.openxmlformats.org/presentationml/2006/ole">
            <mc:AlternateContent xmlns:mc="http://schemas.openxmlformats.org/markup-compatibility/2006">
              <mc:Choice xmlns:v="urn:schemas-microsoft-com:vml" Requires="v">
                <p:oleObj spid="_x0000_s5206" name="Слайд think-cell" r:id="rId4" imgW="360" imgH="360" progId="TCLayout.ActiveDocument.1">
                  <p:embed/>
                </p:oleObj>
              </mc:Choice>
              <mc:Fallback>
                <p:oleObj name="Слайд think-cell" r:id="rId4" imgW="360" imgH="360"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9" y="1193"/>
                        <a:ext cx="1587" cy="1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Содержимое 2"/>
          <p:cNvSpPr>
            <a:spLocks noGrp="1"/>
          </p:cNvSpPr>
          <p:nvPr>
            <p:ph idx="1"/>
          </p:nvPr>
        </p:nvSpPr>
        <p:spPr>
          <a:xfrm>
            <a:off x="457200" y="1201262"/>
            <a:ext cx="8229600" cy="3397616"/>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2"/>
          <p:cNvSpPr>
            <a:spLocks noGrp="1" noChangeArrowheads="1"/>
          </p:cNvSpPr>
          <p:nvPr>
            <p:ph type="sldNum" sz="quarter" idx="10"/>
          </p:nvPr>
        </p:nvSpPr>
        <p:spPr>
          <a:xfrm>
            <a:off x="6553200" y="4688256"/>
            <a:ext cx="2133600" cy="357518"/>
          </a:xfrm>
          <a:prstGeom prst="rect">
            <a:avLst/>
          </a:prstGeom>
        </p:spPr>
        <p:txBody>
          <a:bodyPr/>
          <a:lstStyle>
            <a:lvl1pPr>
              <a:defRPr>
                <a:solidFill>
                  <a:srgbClr val="003274"/>
                </a:solidFill>
              </a:defRPr>
            </a:lvl1pPr>
          </a:lstStyle>
          <a:p>
            <a:pPr>
              <a:defRPr/>
            </a:pPr>
            <a:fld id="{B858E8B2-FF20-41D0-B1FD-781215B07CA4}" type="slidenum">
              <a:rPr lang="ru-RU"/>
              <a:pPr>
                <a:defRPr/>
              </a:pPr>
              <a:t>‹#›</a:t>
            </a:fld>
            <a:endParaRPr lang="ru-RU" dirty="0"/>
          </a:p>
        </p:txBody>
      </p:sp>
    </p:spTree>
    <p:extLst>
      <p:ext uri="{BB962C8B-B14F-4D97-AF65-F5344CB8AC3E}">
        <p14:creationId xmlns:p14="http://schemas.microsoft.com/office/powerpoint/2010/main" val="187228934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Заголовок 1"/>
          <p:cNvSpPr txBox="1">
            <a:spLocks/>
          </p:cNvSpPr>
          <p:nvPr userDrawn="1"/>
        </p:nvSpPr>
        <p:spPr>
          <a:xfrm>
            <a:off x="425690" y="1483832"/>
            <a:ext cx="3931080" cy="2421666"/>
          </a:xfrm>
          <a:prstGeom prst="rect">
            <a:avLst/>
          </a:prstGeom>
        </p:spPr>
        <p:txBody>
          <a:bodyPr vert="horz" lIns="99417" tIns="49709" rIns="99417" bIns="49709" rtlCol="0" anchor="ctr">
            <a:noAutofit/>
          </a:bodyPr>
          <a:lstStyle/>
          <a:p>
            <a:pPr lvl="0">
              <a:spcBef>
                <a:spcPct val="0"/>
              </a:spcBef>
            </a:pPr>
            <a:r>
              <a:rPr lang="ru-RU" sz="1200" dirty="0" smtClean="0">
                <a:solidFill>
                  <a:srgbClr val="333333"/>
                </a:solidFill>
                <a:latin typeface="Arial" charset="0"/>
                <a:ea typeface="Arial" charset="0"/>
                <a:cs typeface="Arial" charset="0"/>
              </a:rPr>
              <a:t>Таким образом, начало повседневной работы </a:t>
            </a:r>
          </a:p>
          <a:p>
            <a:pPr lvl="0">
              <a:spcBef>
                <a:spcPct val="0"/>
              </a:spcBef>
            </a:pPr>
            <a:r>
              <a:rPr lang="ru-RU" sz="1200" dirty="0" smtClean="0">
                <a:solidFill>
                  <a:srgbClr val="333333"/>
                </a:solidFill>
                <a:latin typeface="Arial" charset="0"/>
                <a:ea typeface="Arial" charset="0"/>
                <a:cs typeface="Arial" charset="0"/>
              </a:rPr>
              <a:t>по формированию позиции создает предпосылки качественно новых шагов для новых предложений. Соображения высшего порядка, а также дальнейшее развитие различных форм деятельности требует от нас системного анализа направлений. </a:t>
            </a:r>
          </a:p>
          <a:p>
            <a:pPr lvl="0">
              <a:spcBef>
                <a:spcPct val="0"/>
              </a:spcBef>
            </a:pPr>
            <a:endParaRPr lang="ru-RU" sz="1200" dirty="0" smtClean="0">
              <a:solidFill>
                <a:srgbClr val="333333"/>
              </a:solidFill>
              <a:latin typeface="Arial" charset="0"/>
              <a:ea typeface="Arial" charset="0"/>
              <a:cs typeface="Arial" charset="0"/>
            </a:endParaRPr>
          </a:p>
          <a:p>
            <a:pPr lvl="0">
              <a:spcBef>
                <a:spcPct val="0"/>
              </a:spcBef>
            </a:pPr>
            <a:r>
              <a:rPr lang="ru-RU" sz="1200" dirty="0" smtClean="0">
                <a:solidFill>
                  <a:srgbClr val="333333"/>
                </a:solidFill>
                <a:latin typeface="Arial" charset="0"/>
                <a:ea typeface="Arial" charset="0"/>
                <a:cs typeface="Arial" charset="0"/>
              </a:rPr>
              <a:t>Таким образом, начало повседневной работы </a:t>
            </a:r>
          </a:p>
          <a:p>
            <a:pPr lvl="0">
              <a:spcBef>
                <a:spcPct val="0"/>
              </a:spcBef>
            </a:pPr>
            <a:r>
              <a:rPr lang="ru-RU" sz="1200" dirty="0" smtClean="0">
                <a:solidFill>
                  <a:srgbClr val="333333"/>
                </a:solidFill>
                <a:latin typeface="Arial" charset="0"/>
                <a:ea typeface="Arial" charset="0"/>
                <a:cs typeface="Arial" charset="0"/>
              </a:rPr>
              <a:t>по формированию позиции создает предпосылки качественно новых шагов для новых предложений. Соображения высшего порядка, а также дальнейшее развитие различных форм деятельности</a:t>
            </a:r>
          </a:p>
        </p:txBody>
      </p:sp>
      <p:pic>
        <p:nvPicPr>
          <p:cNvPr id="8" name="Picture 3" descr="C:\Users\Garvis\Desktop\атом_0812\Презы\Файлы для презентации_цфо-11.png"/>
          <p:cNvPicPr>
            <a:picLocks noChangeAspect="1" noChangeArrowheads="1"/>
          </p:cNvPicPr>
          <p:nvPr userDrawn="1"/>
        </p:nvPicPr>
        <p:blipFill>
          <a:blip r:embed="rId2" cstate="print"/>
          <a:srcRect/>
          <a:stretch>
            <a:fillRect/>
          </a:stretch>
        </p:blipFill>
        <p:spPr bwMode="auto">
          <a:xfrm>
            <a:off x="4721116" y="1383145"/>
            <a:ext cx="4034808" cy="2558367"/>
          </a:xfrm>
          <a:prstGeom prst="rect">
            <a:avLst/>
          </a:prstGeom>
          <a:noFill/>
        </p:spPr>
      </p:pic>
      <p:sp>
        <p:nvSpPr>
          <p:cNvPr id="9" name="Заголовок 1"/>
          <p:cNvSpPr txBox="1">
            <a:spLocks/>
          </p:cNvSpPr>
          <p:nvPr userDrawn="1"/>
        </p:nvSpPr>
        <p:spPr>
          <a:xfrm>
            <a:off x="387903" y="38739"/>
            <a:ext cx="4803513" cy="997099"/>
          </a:xfrm>
          <a:prstGeom prst="rect">
            <a:avLst/>
          </a:prstGeom>
        </p:spPr>
        <p:txBody>
          <a:bodyPr vert="horz" lIns="144000" tIns="49709" rIns="99417" bIns="49709" rtlCol="0" anchor="ctr">
            <a:noAutofit/>
          </a:bodyPr>
          <a:lstStyle/>
          <a:p>
            <a:pPr lvl="0">
              <a:spcBef>
                <a:spcPct val="0"/>
              </a:spcBef>
            </a:pPr>
            <a:r>
              <a:rPr lang="ru-RU" sz="2300" b="1" dirty="0" smtClean="0">
                <a:solidFill>
                  <a:srgbClr val="333333"/>
                </a:solidFill>
                <a:latin typeface="Arial" charset="0"/>
                <a:ea typeface="Arial" charset="0"/>
                <a:cs typeface="Arial" charset="0"/>
              </a:rPr>
              <a:t>Заголовок</a:t>
            </a:r>
            <a:endParaRPr lang="ru-RU" sz="2300" b="1" dirty="0">
              <a:solidFill>
                <a:srgbClr val="333333"/>
              </a:solidFill>
              <a:latin typeface="Arial" charset="0"/>
              <a:ea typeface="Arial" charset="0"/>
              <a:cs typeface="Arial" charset="0"/>
            </a:endParaRPr>
          </a:p>
        </p:txBody>
      </p:sp>
      <p:sp>
        <p:nvSpPr>
          <p:cNvPr id="10" name="Прямоугольник 2"/>
          <p:cNvSpPr/>
          <p:nvPr userDrawn="1"/>
        </p:nvSpPr>
        <p:spPr>
          <a:xfrm>
            <a:off x="504000" y="4684334"/>
            <a:ext cx="4572794" cy="142757"/>
          </a:xfrm>
          <a:prstGeom prst="rect">
            <a:avLst/>
          </a:prstGeom>
        </p:spPr>
        <p:txBody>
          <a:bodyPr lIns="34567" tIns="17283" rIns="34567" bIns="17283">
            <a:spAutoFit/>
          </a:bodyPr>
          <a:lstStyle/>
          <a:p>
            <a:r>
              <a:rPr lang="ru-RU" sz="700" dirty="0" smtClean="0">
                <a:solidFill>
                  <a:srgbClr val="333333"/>
                </a:solidFill>
                <a:latin typeface="Arial" charset="0"/>
                <a:ea typeface="Arial" charset="0"/>
                <a:cs typeface="Arial" charset="0"/>
              </a:rPr>
              <a:t>Место для указания источников и сносок</a:t>
            </a:r>
            <a:endParaRPr lang="ru-RU" sz="700" dirty="0">
              <a:solidFill>
                <a:srgbClr val="333333"/>
              </a:solidFill>
              <a:latin typeface="Arial" charset="0"/>
              <a:ea typeface="Arial" charset="0"/>
              <a:cs typeface="Arial" charset="0"/>
            </a:endParaRPr>
          </a:p>
        </p:txBody>
      </p:sp>
      <p:sp>
        <p:nvSpPr>
          <p:cNvPr id="11" name="Номер слайда 3"/>
          <p:cNvSpPr>
            <a:spLocks noGrp="1"/>
          </p:cNvSpPr>
          <p:nvPr>
            <p:ph type="sldNum" sz="quarter" idx="12"/>
          </p:nvPr>
        </p:nvSpPr>
        <p:spPr>
          <a:xfrm>
            <a:off x="6732000" y="4648301"/>
            <a:ext cx="2133600" cy="274351"/>
          </a:xfrm>
          <a:prstGeom prst="rect">
            <a:avLst/>
          </a:prstGeom>
        </p:spPr>
        <p:txBody>
          <a:bodyPr/>
          <a:lstStyle/>
          <a:p>
            <a:pPr algn="r"/>
            <a:r>
              <a:rPr lang="en-US" sz="700" dirty="0" smtClean="0">
                <a:solidFill>
                  <a:srgbClr val="333333"/>
                </a:solidFill>
                <a:latin typeface="Arial" charset="0"/>
                <a:ea typeface="Arial" charset="0"/>
                <a:cs typeface="Arial" charset="0"/>
              </a:rPr>
              <a:t>3</a:t>
            </a:r>
            <a:endParaRPr lang="ru-RU" sz="700" dirty="0">
              <a:solidFill>
                <a:srgbClr val="333333"/>
              </a:solidFill>
              <a:latin typeface="Arial" charset="0"/>
              <a:ea typeface="Arial" charset="0"/>
              <a:cs typeface="Arial" charset="0"/>
            </a:endParaRPr>
          </a:p>
        </p:txBody>
      </p:sp>
    </p:spTree>
    <p:extLst>
      <p:ext uri="{BB962C8B-B14F-4D97-AF65-F5344CB8AC3E}">
        <p14:creationId xmlns:p14="http://schemas.microsoft.com/office/powerpoint/2010/main" val="19345517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098"/>
            <a:ext cx="7886700" cy="995093"/>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idx="1"/>
          </p:nvPr>
        </p:nvSpPr>
        <p:spPr>
          <a:xfrm>
            <a:off x="628650" y="1370486"/>
            <a:ext cx="7886700" cy="3266526"/>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4771678"/>
            <a:ext cx="2057400" cy="274097"/>
          </a:xfrm>
          <a:prstGeom prst="rect">
            <a:avLst/>
          </a:prstGeom>
        </p:spPr>
        <p:txBody>
          <a:bodyPr/>
          <a:lstStyle/>
          <a:p>
            <a:fld id="{F0B855EB-62CE-4CBC-BD1D-F7543E39A6A2}" type="datetime1">
              <a:rPr lang="en-US" smtClean="0"/>
              <a:t>10/20/2022</a:t>
            </a:fld>
            <a:endParaRPr lang="en-US"/>
          </a:p>
        </p:txBody>
      </p:sp>
      <p:sp>
        <p:nvSpPr>
          <p:cNvPr id="5" name="Footer Placeholder 4"/>
          <p:cNvSpPr>
            <a:spLocks noGrp="1"/>
          </p:cNvSpPr>
          <p:nvPr>
            <p:ph type="ftr" sz="quarter" idx="11"/>
          </p:nvPr>
        </p:nvSpPr>
        <p:spPr>
          <a:xfrm>
            <a:off x="3028950" y="4771678"/>
            <a:ext cx="3086100" cy="274097"/>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71678"/>
            <a:ext cx="2057400" cy="274097"/>
          </a:xfrm>
          <a:prstGeom prst="rect">
            <a:avLst/>
          </a:prstGeom>
        </p:spPr>
        <p:txBody>
          <a:bodyPr/>
          <a:lstStyle/>
          <a:p>
            <a:fld id="{6DF24603-9A1B-F342-92E0-89DE32840F75}" type="slidenum">
              <a:rPr lang="en-US" smtClean="0"/>
              <a:t>‹#›</a:t>
            </a:fld>
            <a:endParaRPr lang="en-US"/>
          </a:p>
        </p:txBody>
      </p:sp>
    </p:spTree>
    <p:extLst>
      <p:ext uri="{BB962C8B-B14F-4D97-AF65-F5344CB8AC3E}">
        <p14:creationId xmlns:p14="http://schemas.microsoft.com/office/powerpoint/2010/main" val="3181969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8" name="Заголовок 1"/>
          <p:cNvSpPr txBox="1">
            <a:spLocks/>
          </p:cNvSpPr>
          <p:nvPr/>
        </p:nvSpPr>
        <p:spPr>
          <a:xfrm>
            <a:off x="468340" y="4172175"/>
            <a:ext cx="2786567" cy="566581"/>
          </a:xfrm>
          <a:prstGeom prst="rect">
            <a:avLst/>
          </a:prstGeom>
        </p:spPr>
        <p:txBody>
          <a:bodyPr vert="horz" lIns="99417" tIns="49709" rIns="99417" bIns="49709" rtlCol="0" anchor="ctr">
            <a:noAutofit/>
          </a:bodyPr>
          <a:lstStyle/>
          <a:p>
            <a:pPr lvl="0">
              <a:spcBef>
                <a:spcPct val="0"/>
              </a:spcBef>
            </a:pPr>
            <a:r>
              <a:rPr lang="ru-RU" sz="1400" b="1" dirty="0" smtClean="0">
                <a:solidFill>
                  <a:srgbClr val="333333"/>
                </a:solidFill>
                <a:latin typeface="Arial" panose="020B0604020202020204" pitchFamily="34" charset="0"/>
                <a:ea typeface="Rosatom Light" pitchFamily="34" charset="-52"/>
                <a:cs typeface="Arial" pitchFamily="34" charset="0"/>
              </a:rPr>
              <a:t>Фамилия Имя Отчество</a:t>
            </a:r>
          </a:p>
          <a:p>
            <a:pPr lvl="0">
              <a:spcBef>
                <a:spcPct val="0"/>
              </a:spcBef>
            </a:pPr>
            <a:r>
              <a:rPr lang="ru-RU" sz="1400" dirty="0" smtClean="0">
                <a:solidFill>
                  <a:srgbClr val="333333"/>
                </a:solidFill>
                <a:latin typeface="Arial" pitchFamily="34" charset="0"/>
                <a:ea typeface="Rosatom Light" pitchFamily="34" charset="-52"/>
                <a:cs typeface="Arial" pitchFamily="34" charset="0"/>
              </a:rPr>
              <a:t>Должность</a:t>
            </a:r>
            <a:endParaRPr lang="ru-RU" sz="1400" dirty="0">
              <a:solidFill>
                <a:srgbClr val="333333"/>
              </a:solidFill>
              <a:latin typeface="Arial" pitchFamily="34" charset="0"/>
              <a:ea typeface="Rosatom Light" pitchFamily="34" charset="-52"/>
              <a:cs typeface="Arial" pitchFamily="34" charset="0"/>
            </a:endParaRPr>
          </a:p>
        </p:txBody>
      </p:sp>
      <p:sp>
        <p:nvSpPr>
          <p:cNvPr id="9" name="Заголовок 1"/>
          <p:cNvSpPr txBox="1">
            <a:spLocks/>
          </p:cNvSpPr>
          <p:nvPr/>
        </p:nvSpPr>
        <p:spPr>
          <a:xfrm>
            <a:off x="430126" y="2011864"/>
            <a:ext cx="4429906" cy="997099"/>
          </a:xfrm>
          <a:prstGeom prst="rect">
            <a:avLst/>
          </a:prstGeom>
        </p:spPr>
        <p:txBody>
          <a:bodyPr vert="horz" lIns="99417" tIns="49709" rIns="99417" bIns="49709" rtlCol="0" anchor="ctr">
            <a:noAutofit/>
          </a:bodyPr>
          <a:lstStyle/>
          <a:p>
            <a:pPr>
              <a:lnSpc>
                <a:spcPts val="3780"/>
              </a:lnSpc>
            </a:pPr>
            <a:r>
              <a:rPr lang="ru-RU" sz="2700" b="1" dirty="0" smtClean="0">
                <a:solidFill>
                  <a:srgbClr val="333333"/>
                </a:solidFill>
                <a:latin typeface="Arial" pitchFamily="34" charset="0"/>
                <a:ea typeface="Rosatom Light" pitchFamily="34" charset="-52"/>
                <a:cs typeface="Arial" pitchFamily="34" charset="0"/>
              </a:rPr>
              <a:t>Тема </a:t>
            </a:r>
          </a:p>
          <a:p>
            <a:pPr>
              <a:lnSpc>
                <a:spcPts val="3780"/>
              </a:lnSpc>
            </a:pPr>
            <a:r>
              <a:rPr lang="ru-RU" sz="2700" b="1" dirty="0" smtClean="0">
                <a:solidFill>
                  <a:srgbClr val="333333"/>
                </a:solidFill>
                <a:latin typeface="Arial" pitchFamily="34" charset="0"/>
                <a:ea typeface="Rosatom Light" pitchFamily="34" charset="-52"/>
                <a:cs typeface="Arial" pitchFamily="34" charset="0"/>
              </a:rPr>
              <a:t>презентации</a:t>
            </a:r>
            <a:endParaRPr lang="ru-RU" sz="2700" b="1" dirty="0">
              <a:solidFill>
                <a:srgbClr val="333333"/>
              </a:solidFill>
              <a:latin typeface="Arial" pitchFamily="34" charset="0"/>
              <a:ea typeface="Rosatom Light" pitchFamily="34" charset="-52"/>
              <a:cs typeface="Arial" pitchFamily="34" charset="0"/>
            </a:endParaRPr>
          </a:p>
        </p:txBody>
      </p:sp>
      <p:sp>
        <p:nvSpPr>
          <p:cNvPr id="10" name="Заголовок 1"/>
          <p:cNvSpPr txBox="1">
            <a:spLocks/>
          </p:cNvSpPr>
          <p:nvPr/>
        </p:nvSpPr>
        <p:spPr>
          <a:xfrm>
            <a:off x="467544" y="3656856"/>
            <a:ext cx="4886550" cy="566581"/>
          </a:xfrm>
          <a:prstGeom prst="rect">
            <a:avLst/>
          </a:prstGeom>
        </p:spPr>
        <p:txBody>
          <a:bodyPr vert="horz" lIns="99417" tIns="49709" rIns="99417" bIns="49709" rtlCol="0" anchor="ctr">
            <a:noAutofit/>
          </a:bodyPr>
          <a:lstStyle/>
          <a:p>
            <a:pPr lvl="0">
              <a:spcBef>
                <a:spcPct val="0"/>
              </a:spcBef>
            </a:pPr>
            <a:r>
              <a:rPr lang="ru-RU" sz="1400" dirty="0" smtClean="0">
                <a:solidFill>
                  <a:srgbClr val="333333"/>
                </a:solidFill>
                <a:latin typeface="Arial" panose="020B0604020202020204" pitchFamily="34" charset="0"/>
                <a:ea typeface="Rosatom Light" pitchFamily="34" charset="-52"/>
                <a:cs typeface="Arial" pitchFamily="34" charset="0"/>
              </a:rPr>
              <a:t>Наименование мероприятия</a:t>
            </a:r>
            <a:r>
              <a:rPr lang="en-US" sz="1400" dirty="0" smtClean="0">
                <a:solidFill>
                  <a:srgbClr val="333333"/>
                </a:solidFill>
                <a:latin typeface="Arial" panose="020B0604020202020204" pitchFamily="34" charset="0"/>
                <a:ea typeface="Rosatom Light" pitchFamily="34" charset="-52"/>
                <a:cs typeface="Arial" pitchFamily="34" charset="0"/>
              </a:rPr>
              <a:t> </a:t>
            </a:r>
            <a:r>
              <a:rPr lang="ru-RU" sz="1400" dirty="0" smtClean="0">
                <a:solidFill>
                  <a:srgbClr val="333333"/>
                </a:solidFill>
                <a:latin typeface="Arial" panose="020B0604020202020204" pitchFamily="34" charset="0"/>
                <a:ea typeface="Rosatom Light" pitchFamily="34" charset="-52"/>
                <a:cs typeface="Arial" pitchFamily="34" charset="0"/>
              </a:rPr>
              <a:t>/</a:t>
            </a:r>
            <a:r>
              <a:rPr lang="en-US" sz="1400" dirty="0" smtClean="0">
                <a:solidFill>
                  <a:srgbClr val="333333"/>
                </a:solidFill>
                <a:latin typeface="Arial" panose="020B0604020202020204" pitchFamily="34" charset="0"/>
                <a:ea typeface="Rosatom Light" pitchFamily="34" charset="-52"/>
                <a:cs typeface="Arial" pitchFamily="34" charset="0"/>
              </a:rPr>
              <a:t> </a:t>
            </a:r>
            <a:r>
              <a:rPr lang="ru-RU" sz="1400" dirty="0" smtClean="0">
                <a:solidFill>
                  <a:srgbClr val="333333"/>
                </a:solidFill>
                <a:latin typeface="Arial" panose="020B0604020202020204" pitchFamily="34" charset="0"/>
                <a:ea typeface="Rosatom Light" pitchFamily="34" charset="-52"/>
                <a:cs typeface="Arial" pitchFamily="34" charset="0"/>
              </a:rPr>
              <a:t>название площадки</a:t>
            </a:r>
            <a:endParaRPr lang="ru-RU" sz="1400" dirty="0">
              <a:solidFill>
                <a:srgbClr val="333333"/>
              </a:solidFill>
              <a:latin typeface="Arial" pitchFamily="34" charset="0"/>
              <a:ea typeface="Rosatom Light" pitchFamily="34" charset="-52"/>
              <a:cs typeface="Arial" pitchFamily="34" charset="0"/>
            </a:endParaRPr>
          </a:p>
        </p:txBody>
      </p:sp>
    </p:spTree>
    <p:extLst>
      <p:ext uri="{BB962C8B-B14F-4D97-AF65-F5344CB8AC3E}">
        <p14:creationId xmlns:p14="http://schemas.microsoft.com/office/powerpoint/2010/main" val="1775481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098"/>
            <a:ext cx="7886700" cy="995093"/>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idx="1"/>
          </p:nvPr>
        </p:nvSpPr>
        <p:spPr>
          <a:xfrm>
            <a:off x="628650" y="1370486"/>
            <a:ext cx="7886700" cy="3266526"/>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4771678"/>
            <a:ext cx="2057400" cy="274097"/>
          </a:xfrm>
          <a:prstGeom prst="rect">
            <a:avLst/>
          </a:prstGeom>
        </p:spPr>
        <p:txBody>
          <a:bodyPr/>
          <a:lstStyle/>
          <a:p>
            <a:fld id="{2DD5322D-18EE-4767-98F8-797CAD90D909}" type="datetime1">
              <a:rPr lang="en-US" smtClean="0"/>
              <a:t>10/20/2022</a:t>
            </a:fld>
            <a:endParaRPr lang="en-US"/>
          </a:p>
        </p:txBody>
      </p:sp>
      <p:sp>
        <p:nvSpPr>
          <p:cNvPr id="5" name="Footer Placeholder 4"/>
          <p:cNvSpPr>
            <a:spLocks noGrp="1"/>
          </p:cNvSpPr>
          <p:nvPr>
            <p:ph type="ftr" sz="quarter" idx="11"/>
          </p:nvPr>
        </p:nvSpPr>
        <p:spPr>
          <a:xfrm>
            <a:off x="3028950" y="4771678"/>
            <a:ext cx="3086100" cy="274097"/>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71678"/>
            <a:ext cx="2057400" cy="274097"/>
          </a:xfrm>
          <a:prstGeom prst="rect">
            <a:avLst/>
          </a:prstGeom>
        </p:spPr>
        <p:txBody>
          <a:bodyPr/>
          <a:lstStyle/>
          <a:p>
            <a:fld id="{6DF24603-9A1B-F342-92E0-89DE32840F75}" type="slidenum">
              <a:rPr lang="en-US" smtClean="0"/>
              <a:t>‹#›</a:t>
            </a:fld>
            <a:endParaRPr lang="en-US"/>
          </a:p>
        </p:txBody>
      </p:sp>
    </p:spTree>
    <p:extLst>
      <p:ext uri="{BB962C8B-B14F-4D97-AF65-F5344CB8AC3E}">
        <p14:creationId xmlns:p14="http://schemas.microsoft.com/office/powerpoint/2010/main" val="123918630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4.jpeg"/><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8.pn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1.png"/><Relationship Id="rId5" Type="http://schemas.openxmlformats.org/officeDocument/2006/relationships/theme" Target="../theme/theme4.xml"/><Relationship Id="rId4" Type="http://schemas.openxmlformats.org/officeDocument/2006/relationships/slideLayout" Target="../slideLayouts/slideLayout11.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12.xml"/><Relationship Id="rId4" Type="http://schemas.openxmlformats.org/officeDocument/2006/relationships/image" Target="../media/image9.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xml"/><Relationship Id="rId1" Type="http://schemas.openxmlformats.org/officeDocument/2006/relationships/slideLayout" Target="../slideLayouts/slideLayout13.xml"/><Relationship Id="rId4"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5152839"/>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9750" y="414722"/>
            <a:ext cx="816864" cy="1046432"/>
          </a:xfrm>
          <a:prstGeom prst="rect">
            <a:avLst/>
          </a:prstGeom>
        </p:spPr>
      </p:pic>
    </p:spTree>
    <p:extLst>
      <p:ext uri="{BB962C8B-B14F-4D97-AF65-F5344CB8AC3E}">
        <p14:creationId xmlns:p14="http://schemas.microsoft.com/office/powerpoint/2010/main" val="682248493"/>
      </p:ext>
    </p:extLst>
  </p:cSld>
  <p:clrMap bg1="lt1" tx1="dk1" bg2="lt2" tx2="dk2" accent1="accent1" accent2="accent2" accent3="accent3" accent4="accent4" accent5="accent5" accent6="accent6" hlink="hlink" folHlink="folHlink"/>
  <p:sldLayoutIdLst>
    <p:sldLayoutId id="2147483767" r:id="rId1"/>
    <p:sldLayoutId id="2147483783" r:id="rId2"/>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0"/>
            <a:ext cx="9132523" cy="5148263"/>
          </a:xfrm>
          <a:prstGeom prst="rect">
            <a:avLst/>
          </a:prstGeom>
        </p:spPr>
      </p:pic>
    </p:spTree>
    <p:extLst>
      <p:ext uri="{BB962C8B-B14F-4D97-AF65-F5344CB8AC3E}">
        <p14:creationId xmlns:p14="http://schemas.microsoft.com/office/powerpoint/2010/main" val="795300965"/>
      </p:ext>
    </p:extLst>
  </p:cSld>
  <p:clrMap bg1="lt1" tx1="dk1" bg2="lt2" tx2="dk2" accent1="accent1" accent2="accent2" accent3="accent3" accent4="accent4" accent5="accent5" accent6="accent6" hlink="hlink" folHlink="folHlink"/>
  <p:sldLayoutIdLst>
    <p:sldLayoutId id="2147483770" r:id="rId1"/>
    <p:sldLayoutId id="2147483773" r:id="rId2"/>
    <p:sldLayoutId id="2147483784"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0"/>
            <a:ext cx="9135879" cy="5148263"/>
          </a:xfrm>
          <a:prstGeom prst="rect">
            <a:avLst/>
          </a:prstGeom>
        </p:spPr>
      </p:pic>
    </p:spTree>
    <p:extLst>
      <p:ext uri="{BB962C8B-B14F-4D97-AF65-F5344CB8AC3E}">
        <p14:creationId xmlns:p14="http://schemas.microsoft.com/office/powerpoint/2010/main" val="1812960822"/>
      </p:ext>
    </p:extLst>
  </p:cSld>
  <p:clrMap bg1="lt1" tx1="dk1" bg2="lt2" tx2="dk2" accent1="accent1" accent2="accent2" accent3="accent3" accent4="accent4" accent5="accent5" accent6="accent6" hlink="hlink" folHlink="folHlink"/>
  <p:sldLayoutIdLst>
    <p:sldLayoutId id="2147483772" r:id="rId1"/>
    <p:sldLayoutId id="2147483774"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9144000" cy="5152839"/>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9750" y="414722"/>
            <a:ext cx="2359152" cy="723045"/>
          </a:xfrm>
          <a:prstGeom prst="rect">
            <a:avLst/>
          </a:prstGeom>
        </p:spPr>
      </p:pic>
    </p:spTree>
    <p:extLst>
      <p:ext uri="{BB962C8B-B14F-4D97-AF65-F5344CB8AC3E}">
        <p14:creationId xmlns:p14="http://schemas.microsoft.com/office/powerpoint/2010/main" val="1843616918"/>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82" r:id="rId3"/>
    <p:sldLayoutId id="2147483785" r:id="rId4"/>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0"/>
            <a:ext cx="9132523" cy="5148263"/>
          </a:xfrm>
          <a:prstGeom prst="rect">
            <a:avLst/>
          </a:prstGeom>
        </p:spPr>
      </p:pic>
    </p:spTree>
    <p:extLst>
      <p:ext uri="{BB962C8B-B14F-4D97-AF65-F5344CB8AC3E}">
        <p14:creationId xmlns:p14="http://schemas.microsoft.com/office/powerpoint/2010/main" val="707819529"/>
      </p:ext>
    </p:extLst>
  </p:cSld>
  <p:clrMap bg1="lt1" tx1="dk1" bg2="lt2" tx2="dk2" accent1="accent1" accent2="accent2" accent3="accent3" accent4="accent4" accent5="accent5" accent6="accent6" hlink="hlink" folHlink="folHlink"/>
  <p:sldLayoutIdLst>
    <p:sldLayoutId id="2147483779"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0"/>
            <a:ext cx="9135879" cy="5148263"/>
          </a:xfrm>
          <a:prstGeom prst="rect">
            <a:avLst/>
          </a:prstGeom>
        </p:spPr>
      </p:pic>
    </p:spTree>
    <p:extLst>
      <p:ext uri="{BB962C8B-B14F-4D97-AF65-F5344CB8AC3E}">
        <p14:creationId xmlns:p14="http://schemas.microsoft.com/office/powerpoint/2010/main" val="535148016"/>
      </p:ext>
    </p:extLst>
  </p:cSld>
  <p:clrMap bg1="lt1" tx1="dk1" bg2="lt2" tx2="dk2" accent1="accent1" accent2="accent2" accent3="accent3" accent4="accent4" accent5="accent5" accent6="accent6" hlink="hlink" folHlink="folHlink"/>
  <p:sldLayoutIdLst>
    <p:sldLayoutId id="2147483781"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12.png"/><Relationship Id="rId1" Type="http://schemas.openxmlformats.org/officeDocument/2006/relationships/slideLayout" Target="../slideLayouts/slideLayout9.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 Id="rId9" Type="http://schemas.openxmlformats.org/officeDocument/2006/relationships/comments" Target="../comments/comment1.xml"/></Relationships>
</file>

<file path=ppt/slides/_rels/slide1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2.png"/><Relationship Id="rId1" Type="http://schemas.openxmlformats.org/officeDocument/2006/relationships/slideLayout" Target="../slideLayouts/slideLayout9.xml"/><Relationship Id="rId5" Type="http://schemas.openxmlformats.org/officeDocument/2006/relationships/image" Target="../media/image45.jpeg"/><Relationship Id="rId4" Type="http://schemas.openxmlformats.org/officeDocument/2006/relationships/image" Target="../media/image44.jpe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jpe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49.jpeg"/><Relationship Id="rId11" Type="http://schemas.openxmlformats.org/officeDocument/2006/relationships/image" Target="../media/image54.png"/><Relationship Id="rId5" Type="http://schemas.openxmlformats.org/officeDocument/2006/relationships/image" Target="../media/image48.png"/><Relationship Id="rId15" Type="http://schemas.openxmlformats.org/officeDocument/2006/relationships/image" Target="../media/image14.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 Id="rId14"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14.png"/><Relationship Id="rId5" Type="http://schemas.openxmlformats.org/officeDocument/2006/relationships/image" Target="../media/image17.png"/><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image" Target="../media/image14.png"/><Relationship Id="rId7" Type="http://schemas.openxmlformats.org/officeDocument/2006/relationships/image" Target="../media/image21.jpeg"/><Relationship Id="rId12" Type="http://schemas.openxmlformats.org/officeDocument/2006/relationships/image" Target="../media/image25.png"/><Relationship Id="rId2" Type="http://schemas.openxmlformats.org/officeDocument/2006/relationships/notesSlide" Target="../notesSlides/notesSlide4.xml"/><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0.jpeg"/><Relationship Id="rId11" Type="http://schemas.openxmlformats.org/officeDocument/2006/relationships/image" Target="../media/image24.jpeg"/><Relationship Id="rId5" Type="http://schemas.openxmlformats.org/officeDocument/2006/relationships/image" Target="../media/image19.jpeg"/><Relationship Id="rId15" Type="http://schemas.openxmlformats.org/officeDocument/2006/relationships/image" Target="../media/image28.png"/><Relationship Id="rId10" Type="http://schemas.openxmlformats.org/officeDocument/2006/relationships/image" Target="../media/image23.jpeg"/><Relationship Id="rId4" Type="http://schemas.openxmlformats.org/officeDocument/2006/relationships/image" Target="../media/image18.png"/><Relationship Id="rId9" Type="http://schemas.microsoft.com/office/2007/relationships/hdphoto" Target="../media/hdphoto1.wdp"/><Relationship Id="rId14" Type="http://schemas.openxmlformats.org/officeDocument/2006/relationships/image" Target="../media/image27.emf"/></Relationships>
</file>

<file path=ppt/slides/_rels/slide8.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1.gif"/><Relationship Id="rId7"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3.png"/><Relationship Id="rId5" Type="http://schemas.microsoft.com/office/2007/relationships/hdphoto" Target="../media/hdphoto2.wdp"/><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Заголовок 1"/>
          <p:cNvSpPr txBox="1">
            <a:spLocks/>
          </p:cNvSpPr>
          <p:nvPr/>
        </p:nvSpPr>
        <p:spPr>
          <a:xfrm>
            <a:off x="179512" y="3507069"/>
            <a:ext cx="7344816" cy="1112705"/>
          </a:xfrm>
          <a:prstGeom prst="rect">
            <a:avLst/>
          </a:prstGeom>
        </p:spPr>
        <p:txBody>
          <a:bodyPr vert="horz" lIns="99417" tIns="49709" rIns="99417" bIns="49709" rtlCol="0" anchor="ctr">
            <a:noAutofit/>
          </a:bodyPr>
          <a:lstStyle/>
          <a:p>
            <a:pPr lvl="0">
              <a:spcBef>
                <a:spcPct val="0"/>
              </a:spcBef>
            </a:pPr>
            <a:r>
              <a:rPr lang="ru-RU" sz="1600" dirty="0" smtClean="0">
                <a:solidFill>
                  <a:srgbClr val="002060"/>
                </a:solidFill>
                <a:ea typeface="Rosatom Light" pitchFamily="34" charset="-52"/>
                <a:cs typeface="Arial" pitchFamily="34" charset="0"/>
              </a:rPr>
              <a:t>Чебышов С.Б., Черкашин И.И., </a:t>
            </a:r>
            <a:r>
              <a:rPr lang="ru-RU" sz="1600" dirty="0" smtClean="0">
                <a:solidFill>
                  <a:srgbClr val="002060"/>
                </a:solidFill>
                <a:ea typeface="Rosatom Light" pitchFamily="34" charset="-52"/>
                <a:cs typeface="Arial" pitchFamily="34" charset="0"/>
              </a:rPr>
              <a:t>Смородинов Н.В., Гордеев </a:t>
            </a:r>
            <a:r>
              <a:rPr lang="ru-RU" sz="1600" dirty="0" smtClean="0">
                <a:solidFill>
                  <a:srgbClr val="002060"/>
                </a:solidFill>
                <a:ea typeface="Rosatom Light" pitchFamily="34" charset="-52"/>
                <a:cs typeface="Arial" pitchFamily="34" charset="0"/>
              </a:rPr>
              <a:t>А.С.</a:t>
            </a:r>
          </a:p>
          <a:p>
            <a:pPr lvl="0">
              <a:spcBef>
                <a:spcPct val="0"/>
              </a:spcBef>
            </a:pPr>
            <a:r>
              <a:rPr lang="ru-RU" sz="1600" dirty="0" smtClean="0">
                <a:solidFill>
                  <a:srgbClr val="002060"/>
                </a:solidFill>
                <a:ea typeface="Rosatom Light" pitchFamily="34" charset="-52"/>
                <a:cs typeface="Arial" pitchFamily="34" charset="0"/>
              </a:rPr>
              <a:t>АО «СНИИП»</a:t>
            </a:r>
            <a:endParaRPr lang="ru-RU" sz="1600" dirty="0">
              <a:solidFill>
                <a:srgbClr val="002060"/>
              </a:solidFill>
              <a:ea typeface="Rosatom Light" pitchFamily="34" charset="-52"/>
              <a:cs typeface="Arial" pitchFamily="34" charset="0"/>
            </a:endParaRPr>
          </a:p>
          <a:p>
            <a:pPr lvl="0">
              <a:spcBef>
                <a:spcPct val="0"/>
              </a:spcBef>
            </a:pPr>
            <a:r>
              <a:rPr lang="ru-RU" sz="1600" dirty="0" smtClean="0">
                <a:solidFill>
                  <a:srgbClr val="002060"/>
                </a:solidFill>
                <a:ea typeface="Rosatom Light" pitchFamily="34" charset="-52"/>
                <a:cs typeface="Arial" pitchFamily="34" charset="0"/>
              </a:rPr>
              <a:t>СНИИП, Москва, 2022 г. </a:t>
            </a:r>
          </a:p>
        </p:txBody>
      </p:sp>
      <p:sp>
        <p:nvSpPr>
          <p:cNvPr id="7" name="Заголовок 1"/>
          <p:cNvSpPr txBox="1">
            <a:spLocks/>
          </p:cNvSpPr>
          <p:nvPr/>
        </p:nvSpPr>
        <p:spPr>
          <a:xfrm>
            <a:off x="23555" y="1638027"/>
            <a:ext cx="7572781" cy="1584176"/>
          </a:xfrm>
          <a:prstGeom prst="rect">
            <a:avLst/>
          </a:prstGeom>
        </p:spPr>
        <p:txBody>
          <a:bodyPr vert="horz" lIns="99417" tIns="49709" rIns="99417" bIns="49709" rtlCol="0" anchor="ctr">
            <a:noAutofit/>
          </a:bodyPr>
          <a:lstStyle/>
          <a:p>
            <a:pPr algn="ctr"/>
            <a:r>
              <a:rPr lang="ru-RU" sz="2400" b="1" dirty="0">
                <a:solidFill>
                  <a:srgbClr val="002060"/>
                </a:solidFill>
              </a:rPr>
              <a:t>Ядерное приборостроение – </a:t>
            </a:r>
            <a:r>
              <a:rPr lang="ru-RU" sz="2400" b="1" dirty="0" smtClean="0">
                <a:solidFill>
                  <a:srgbClr val="002060"/>
                </a:solidFill>
              </a:rPr>
              <a:t>актуальные направления развития</a:t>
            </a:r>
            <a:endParaRPr lang="ru-RU" sz="2400" dirty="0">
              <a:solidFill>
                <a:srgbClr val="002060"/>
              </a:solidFill>
            </a:endParaRPr>
          </a:p>
        </p:txBody>
      </p:sp>
      <p:sp>
        <p:nvSpPr>
          <p:cNvPr id="8" name="Заголовок 1"/>
          <p:cNvSpPr txBox="1">
            <a:spLocks/>
          </p:cNvSpPr>
          <p:nvPr/>
        </p:nvSpPr>
        <p:spPr>
          <a:xfrm>
            <a:off x="467544" y="3653472"/>
            <a:ext cx="5472608" cy="566057"/>
          </a:xfrm>
          <a:prstGeom prst="rect">
            <a:avLst/>
          </a:prstGeom>
        </p:spPr>
        <p:txBody>
          <a:bodyPr vert="horz" lIns="99417" tIns="49709" rIns="99417" bIns="49709" rtlCol="0" anchor="ctr">
            <a:noAutofit/>
          </a:bodyPr>
          <a:lstStyle/>
          <a:p>
            <a:pPr>
              <a:spcBef>
                <a:spcPts val="600"/>
              </a:spcBef>
            </a:pPr>
            <a:endParaRPr lang="ru-RU" sz="1400" dirty="0">
              <a:solidFill>
                <a:srgbClr val="002060"/>
              </a:solidFill>
              <a:latin typeface="Arial" pitchFamily="34" charset="0"/>
              <a:cs typeface="Arial" pitchFamily="34" charset="0"/>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016" y="314703"/>
            <a:ext cx="2915816" cy="920692"/>
          </a:xfrm>
          <a:prstGeom prst="rect">
            <a:avLst/>
          </a:prstGeom>
        </p:spPr>
      </p:pic>
      <p:sp>
        <p:nvSpPr>
          <p:cNvPr id="9" name="Номер слайда 3"/>
          <p:cNvSpPr>
            <a:spLocks noGrp="1"/>
          </p:cNvSpPr>
          <p:nvPr>
            <p:ph type="sldNum" sz="quarter" idx="12"/>
          </p:nvPr>
        </p:nvSpPr>
        <p:spPr>
          <a:xfrm>
            <a:off x="6948264" y="4853360"/>
            <a:ext cx="2133600" cy="274097"/>
          </a:xfrm>
        </p:spPr>
        <p:txBody>
          <a:bodyPr/>
          <a:lstStyle/>
          <a:p>
            <a:pPr algn="r"/>
            <a:r>
              <a:rPr lang="ru-RU" sz="700" dirty="0" smtClean="0">
                <a:solidFill>
                  <a:srgbClr val="333333"/>
                </a:solidFill>
                <a:latin typeface="Arial" charset="0"/>
                <a:ea typeface="Arial" charset="0"/>
                <a:cs typeface="Arial" charset="0"/>
              </a:rPr>
              <a:t>1</a:t>
            </a:r>
            <a:endParaRPr lang="ru-RU" sz="700" dirty="0">
              <a:solidFill>
                <a:srgbClr val="333333"/>
              </a:solidFill>
              <a:latin typeface="Arial" charset="0"/>
              <a:ea typeface="Arial" charset="0"/>
              <a:cs typeface="Arial" charset="0"/>
            </a:endParaRPr>
          </a:p>
        </p:txBody>
      </p:sp>
    </p:spTree>
    <p:extLst>
      <p:ext uri="{BB962C8B-B14F-4D97-AF65-F5344CB8AC3E}">
        <p14:creationId xmlns:p14="http://schemas.microsoft.com/office/powerpoint/2010/main" val="12145100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Заголовок 1"/>
          <p:cNvSpPr txBox="1">
            <a:spLocks/>
          </p:cNvSpPr>
          <p:nvPr/>
        </p:nvSpPr>
        <p:spPr>
          <a:xfrm>
            <a:off x="288891" y="38703"/>
            <a:ext cx="7019413" cy="807236"/>
          </a:xfrm>
          <a:prstGeom prst="rect">
            <a:avLst/>
          </a:prstGeom>
        </p:spPr>
        <p:txBody>
          <a:bodyPr vert="horz" lIns="144000" tIns="49709" rIns="99417" bIns="49709" rtlCol="0" anchor="ctr">
            <a:noAutofit/>
          </a:bodyPr>
          <a:lstStyle/>
          <a:p>
            <a:pPr>
              <a:spcBef>
                <a:spcPct val="0"/>
              </a:spcBef>
            </a:pPr>
            <a:r>
              <a:rPr lang="ru-RU" sz="2000" b="1" dirty="0" smtClean="0">
                <a:solidFill>
                  <a:srgbClr val="333333"/>
                </a:solidFill>
                <a:latin typeface="Arial" charset="0"/>
                <a:ea typeface="Arial" charset="0"/>
                <a:cs typeface="Arial" charset="0"/>
              </a:rPr>
              <a:t>Автоматизированная система радиационного контроля (АСРК) </a:t>
            </a:r>
            <a:endParaRPr lang="ru-RU" sz="2000" b="1" dirty="0">
              <a:solidFill>
                <a:srgbClr val="333333"/>
              </a:solidFill>
              <a:latin typeface="Arial" charset="0"/>
              <a:ea typeface="Arial" charset="0"/>
              <a:cs typeface="Arial" charset="0"/>
            </a:endParaRPr>
          </a:p>
        </p:txBody>
      </p:sp>
      <p:pic>
        <p:nvPicPr>
          <p:cNvPr id="10" name="Рисунок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07315" y="319146"/>
            <a:ext cx="1296143" cy="409268"/>
          </a:xfrm>
          <a:prstGeom prst="rect">
            <a:avLst/>
          </a:prstGeom>
        </p:spPr>
      </p:pic>
      <p:sp>
        <p:nvSpPr>
          <p:cNvPr id="2" name="TextBox 1"/>
          <p:cNvSpPr txBox="1"/>
          <p:nvPr/>
        </p:nvSpPr>
        <p:spPr>
          <a:xfrm>
            <a:off x="366459" y="906041"/>
            <a:ext cx="3706777" cy="1508105"/>
          </a:xfrm>
          <a:prstGeom prst="rect">
            <a:avLst/>
          </a:prstGeom>
          <a:noFill/>
        </p:spPr>
        <p:txBody>
          <a:bodyPr wrap="square" rtlCol="0">
            <a:spAutoFit/>
          </a:bodyPr>
          <a:lstStyle/>
          <a:p>
            <a:r>
              <a:rPr lang="ru-RU" sz="1300" b="1" u="sng" dirty="0" smtClean="0"/>
              <a:t>Назначение АСРК: </a:t>
            </a:r>
          </a:p>
          <a:p>
            <a:r>
              <a:rPr lang="ru-RU" sz="1300" i="1" dirty="0"/>
              <a:t>АСРК предназначена для сбора, обработки, регистрации и представления информации о параметрах радиационной безопасности АЭС в различных режимах работы, включая нормальную эксплуатацию и аварийные </a:t>
            </a:r>
            <a:r>
              <a:rPr lang="ru-RU" sz="1300" i="1" dirty="0" smtClean="0"/>
              <a:t>условия</a:t>
            </a:r>
            <a:endParaRPr lang="en-US" sz="1300" i="1" dirty="0" smtClean="0"/>
          </a:p>
          <a:p>
            <a:endParaRPr lang="ru-RU" sz="1400" i="1" dirty="0"/>
          </a:p>
        </p:txBody>
      </p:sp>
      <p:sp>
        <p:nvSpPr>
          <p:cNvPr id="12" name="TextBox 11"/>
          <p:cNvSpPr txBox="1"/>
          <p:nvPr/>
        </p:nvSpPr>
        <p:spPr>
          <a:xfrm>
            <a:off x="371010" y="2286099"/>
            <a:ext cx="3912958" cy="2693045"/>
          </a:xfrm>
          <a:prstGeom prst="rect">
            <a:avLst/>
          </a:prstGeom>
          <a:solidFill>
            <a:schemeClr val="bg1">
              <a:alpha val="92000"/>
            </a:schemeClr>
          </a:solidFill>
        </p:spPr>
        <p:txBody>
          <a:bodyPr wrap="square" rtlCol="0">
            <a:spAutoFit/>
          </a:bodyPr>
          <a:lstStyle/>
          <a:p>
            <a:r>
              <a:rPr lang="ru-RU" sz="1300" b="1" u="sng" dirty="0" smtClean="0"/>
              <a:t>Состав системы:</a:t>
            </a:r>
            <a:endParaRPr lang="ru-RU" sz="1300" dirty="0"/>
          </a:p>
          <a:p>
            <a:pPr marL="285750" indent="-285750">
              <a:buFontTx/>
              <a:buChar char="-"/>
            </a:pPr>
            <a:r>
              <a:rPr lang="ru-RU" sz="1300" i="1" dirty="0" smtClean="0"/>
              <a:t>Нижний уровень АСРК:</a:t>
            </a:r>
          </a:p>
          <a:p>
            <a:r>
              <a:rPr lang="ru-RU" sz="1300" i="1" dirty="0" smtClean="0"/>
              <a:t>       блоки и устройства детектирования, </a:t>
            </a:r>
          </a:p>
          <a:p>
            <a:r>
              <a:rPr lang="ru-RU" sz="1300" i="1" dirty="0"/>
              <a:t> </a:t>
            </a:r>
            <a:r>
              <a:rPr lang="ru-RU" sz="1300" i="1" dirty="0" smtClean="0"/>
              <a:t>      радиометры, спектрометры, установки </a:t>
            </a:r>
          </a:p>
          <a:p>
            <a:r>
              <a:rPr lang="ru-RU" sz="1300" i="1" dirty="0"/>
              <a:t> </a:t>
            </a:r>
            <a:r>
              <a:rPr lang="ru-RU" sz="1300" i="1" dirty="0" smtClean="0"/>
              <a:t>      (стенды) радиационного контроля, </a:t>
            </a:r>
          </a:p>
          <a:p>
            <a:r>
              <a:rPr lang="ru-RU" sz="1300" i="1" dirty="0"/>
              <a:t> </a:t>
            </a:r>
            <a:r>
              <a:rPr lang="ru-RU" sz="1300" i="1" dirty="0" smtClean="0"/>
              <a:t>      исполнительные механизмы, оборудование </a:t>
            </a:r>
          </a:p>
          <a:p>
            <a:r>
              <a:rPr lang="ru-RU" sz="1300" i="1" dirty="0"/>
              <a:t> </a:t>
            </a:r>
            <a:r>
              <a:rPr lang="ru-RU" sz="1300" i="1" dirty="0" smtClean="0"/>
              <a:t>      </a:t>
            </a:r>
            <a:r>
              <a:rPr lang="ru-RU" sz="1300" i="1" dirty="0" err="1" smtClean="0"/>
              <a:t>пробоотбора</a:t>
            </a:r>
            <a:r>
              <a:rPr lang="ru-RU" sz="1300" i="1" dirty="0" smtClean="0"/>
              <a:t> и </a:t>
            </a:r>
            <a:r>
              <a:rPr lang="ru-RU" sz="1300" i="1" dirty="0" err="1" smtClean="0"/>
              <a:t>пробоподготовки</a:t>
            </a:r>
            <a:r>
              <a:rPr lang="ru-RU" sz="1300" i="1" dirty="0" smtClean="0"/>
              <a:t>, </a:t>
            </a:r>
          </a:p>
          <a:p>
            <a:r>
              <a:rPr lang="ru-RU" sz="1300" i="1" dirty="0"/>
              <a:t> </a:t>
            </a:r>
            <a:r>
              <a:rPr lang="ru-RU" sz="1300" i="1" dirty="0" smtClean="0"/>
              <a:t>      вспомогательное оборудование </a:t>
            </a:r>
          </a:p>
          <a:p>
            <a:r>
              <a:rPr lang="ru-RU" sz="1300" i="1" dirty="0"/>
              <a:t> </a:t>
            </a:r>
            <a:r>
              <a:rPr lang="ru-RU" sz="1300" i="1" dirty="0" smtClean="0"/>
              <a:t>      нерадиационных параметров.</a:t>
            </a:r>
          </a:p>
          <a:p>
            <a:pPr marL="285750" indent="-285750">
              <a:buFontTx/>
              <a:buChar char="-"/>
            </a:pPr>
            <a:r>
              <a:rPr lang="ru-RU" sz="1300" i="1" dirty="0" smtClean="0"/>
              <a:t>верхний уровень АСРК:</a:t>
            </a:r>
          </a:p>
          <a:p>
            <a:r>
              <a:rPr lang="ru-RU" sz="1300" i="1" dirty="0" smtClean="0"/>
              <a:t>       стойка сбора данных/шлюз (ССД)</a:t>
            </a:r>
            <a:r>
              <a:rPr lang="en-US" sz="1300" i="1" dirty="0" smtClean="0"/>
              <a:t>, </a:t>
            </a:r>
            <a:r>
              <a:rPr lang="ru-RU" sz="1300" i="1" dirty="0" smtClean="0"/>
              <a:t>сервер базы       </a:t>
            </a:r>
          </a:p>
          <a:p>
            <a:r>
              <a:rPr lang="ru-RU" sz="1300" i="1" dirty="0"/>
              <a:t> </a:t>
            </a:r>
            <a:r>
              <a:rPr lang="ru-RU" sz="1300" i="1" dirty="0" smtClean="0"/>
              <a:t>      данных (СБД),  автоматизированные </a:t>
            </a:r>
          </a:p>
          <a:p>
            <a:r>
              <a:rPr lang="ru-RU" sz="1300" i="1" dirty="0"/>
              <a:t> </a:t>
            </a:r>
            <a:r>
              <a:rPr lang="ru-RU" sz="1300" i="1" dirty="0" smtClean="0"/>
              <a:t>      рабочие места (АРМ)</a:t>
            </a:r>
          </a:p>
        </p:txBody>
      </p:sp>
      <p:sp>
        <p:nvSpPr>
          <p:cNvPr id="16" name="TextBox 15"/>
          <p:cNvSpPr txBox="1"/>
          <p:nvPr/>
        </p:nvSpPr>
        <p:spPr>
          <a:xfrm>
            <a:off x="4152508" y="3294211"/>
            <a:ext cx="4003372" cy="1492716"/>
          </a:xfrm>
          <a:prstGeom prst="rect">
            <a:avLst/>
          </a:prstGeom>
          <a:solidFill>
            <a:schemeClr val="bg1">
              <a:alpha val="87000"/>
            </a:schemeClr>
          </a:solidFill>
        </p:spPr>
        <p:txBody>
          <a:bodyPr wrap="square" rtlCol="0">
            <a:spAutoFit/>
          </a:bodyPr>
          <a:lstStyle/>
          <a:p>
            <a:r>
              <a:rPr lang="ru-RU" sz="1300" b="1" u="sng" dirty="0" smtClean="0"/>
              <a:t>Функции АСРК: </a:t>
            </a:r>
          </a:p>
          <a:p>
            <a:pPr marL="285750" indent="-285750">
              <a:buFontTx/>
              <a:buChar char="-"/>
            </a:pPr>
            <a:r>
              <a:rPr lang="ru-RU" sz="1300" i="1" dirty="0" smtClean="0"/>
              <a:t>Радиационный технологический контроль (РТК)</a:t>
            </a:r>
          </a:p>
          <a:p>
            <a:pPr marL="285750" indent="-285750">
              <a:buFontTx/>
              <a:buChar char="-"/>
            </a:pPr>
            <a:r>
              <a:rPr lang="ru-RU" sz="1300" i="1" dirty="0" smtClean="0"/>
              <a:t>Радиационный контроль помещений (РКП)</a:t>
            </a:r>
          </a:p>
          <a:p>
            <a:pPr marL="285750" indent="-285750">
              <a:buFontTx/>
              <a:buChar char="-"/>
            </a:pPr>
            <a:r>
              <a:rPr lang="ru-RU" sz="1300" i="1" dirty="0" smtClean="0"/>
              <a:t>Контроль радиоактивных загрязнений (РКЗ)</a:t>
            </a:r>
          </a:p>
          <a:p>
            <a:pPr marL="285750" indent="-285750">
              <a:buFontTx/>
              <a:buChar char="-"/>
            </a:pPr>
            <a:r>
              <a:rPr lang="ru-RU" sz="1300" i="1" dirty="0" smtClean="0"/>
              <a:t>Периодический и эпизодический контроль (ПЭК) / оперативный дозиметрический контроль</a:t>
            </a:r>
          </a:p>
          <a:p>
            <a:pPr marL="285750" indent="-285750">
              <a:buFontTx/>
              <a:buChar char="-"/>
            </a:pPr>
            <a:r>
              <a:rPr lang="ru-RU" sz="1300" i="1" dirty="0" smtClean="0"/>
              <a:t>Контроль нерадиационных параметров</a:t>
            </a:r>
            <a:endParaRPr lang="en-US" sz="1300" i="1" dirty="0" smtClean="0"/>
          </a:p>
        </p:txBody>
      </p:sp>
      <p:pic>
        <p:nvPicPr>
          <p:cNvPr id="3" name="Рисунок 2"/>
          <p:cNvPicPr>
            <a:picLocks noChangeAspect="1"/>
          </p:cNvPicPr>
          <p:nvPr/>
        </p:nvPicPr>
        <p:blipFill>
          <a:blip r:embed="rId3"/>
          <a:stretch>
            <a:fillRect/>
          </a:stretch>
        </p:blipFill>
        <p:spPr>
          <a:xfrm>
            <a:off x="4170144" y="791099"/>
            <a:ext cx="3989227" cy="2440427"/>
          </a:xfrm>
          <a:prstGeom prst="rect">
            <a:avLst/>
          </a:prstGeom>
        </p:spPr>
      </p:pic>
      <p:sp>
        <p:nvSpPr>
          <p:cNvPr id="8" name="Номер слайда 3"/>
          <p:cNvSpPr txBox="1">
            <a:spLocks/>
          </p:cNvSpPr>
          <p:nvPr/>
        </p:nvSpPr>
        <p:spPr>
          <a:xfrm>
            <a:off x="6830888" y="4796400"/>
            <a:ext cx="2133600" cy="274097"/>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ru-RU" sz="700" dirty="0" smtClean="0">
                <a:solidFill>
                  <a:srgbClr val="333333"/>
                </a:solidFill>
                <a:latin typeface="Arial" charset="0"/>
                <a:ea typeface="Arial" charset="0"/>
                <a:cs typeface="Arial" charset="0"/>
              </a:rPr>
              <a:t>10</a:t>
            </a:r>
            <a:endParaRPr lang="ru-RU" sz="700" dirty="0">
              <a:solidFill>
                <a:srgbClr val="333333"/>
              </a:solidFill>
              <a:latin typeface="Arial" charset="0"/>
              <a:ea typeface="Arial" charset="0"/>
              <a:cs typeface="Arial" charset="0"/>
            </a:endParaRPr>
          </a:p>
        </p:txBody>
      </p:sp>
    </p:spTree>
    <p:extLst>
      <p:ext uri="{BB962C8B-B14F-4D97-AF65-F5344CB8AC3E}">
        <p14:creationId xmlns:p14="http://schemas.microsoft.com/office/powerpoint/2010/main" val="26844806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Заголовок 1"/>
          <p:cNvSpPr txBox="1">
            <a:spLocks/>
          </p:cNvSpPr>
          <p:nvPr/>
        </p:nvSpPr>
        <p:spPr>
          <a:xfrm>
            <a:off x="288891" y="38703"/>
            <a:ext cx="7019413" cy="807236"/>
          </a:xfrm>
          <a:prstGeom prst="rect">
            <a:avLst/>
          </a:prstGeom>
        </p:spPr>
        <p:txBody>
          <a:bodyPr vert="horz" lIns="144000" tIns="49709" rIns="99417" bIns="49709" rtlCol="0" anchor="ctr">
            <a:noAutofit/>
          </a:bodyPr>
          <a:lstStyle/>
          <a:p>
            <a:pPr>
              <a:spcBef>
                <a:spcPct val="0"/>
              </a:spcBef>
            </a:pPr>
            <a:r>
              <a:rPr lang="ru-RU" sz="2000" b="1" dirty="0" smtClean="0">
                <a:solidFill>
                  <a:srgbClr val="333333"/>
                </a:solidFill>
                <a:latin typeface="Arial" charset="0"/>
                <a:ea typeface="Arial" charset="0"/>
                <a:cs typeface="Arial" charset="0"/>
              </a:rPr>
              <a:t>Автоматизированная система контроля радиационной обстановки (АСКРО) </a:t>
            </a:r>
            <a:endParaRPr lang="ru-RU" sz="2000" b="1" dirty="0">
              <a:solidFill>
                <a:srgbClr val="333333"/>
              </a:solidFill>
              <a:latin typeface="Arial" charset="0"/>
              <a:ea typeface="Arial" charset="0"/>
              <a:cs typeface="Arial" charset="0"/>
            </a:endParaRPr>
          </a:p>
        </p:txBody>
      </p:sp>
      <p:pic>
        <p:nvPicPr>
          <p:cNvPr id="10" name="Рисунок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07315" y="319146"/>
            <a:ext cx="1296143" cy="409268"/>
          </a:xfrm>
          <a:prstGeom prst="rect">
            <a:avLst/>
          </a:prstGeom>
        </p:spPr>
      </p:pic>
      <p:sp>
        <p:nvSpPr>
          <p:cNvPr id="2" name="TextBox 1"/>
          <p:cNvSpPr txBox="1"/>
          <p:nvPr/>
        </p:nvSpPr>
        <p:spPr>
          <a:xfrm>
            <a:off x="366459" y="906041"/>
            <a:ext cx="3701485" cy="1508105"/>
          </a:xfrm>
          <a:prstGeom prst="rect">
            <a:avLst/>
          </a:prstGeom>
          <a:noFill/>
        </p:spPr>
        <p:txBody>
          <a:bodyPr wrap="square" rtlCol="0">
            <a:spAutoFit/>
          </a:bodyPr>
          <a:lstStyle/>
          <a:p>
            <a:r>
              <a:rPr lang="ru-RU" sz="1300" b="1" u="sng" dirty="0" smtClean="0"/>
              <a:t>Назначение АСКРО: </a:t>
            </a:r>
          </a:p>
          <a:p>
            <a:r>
              <a:rPr lang="ru-RU" sz="1300" i="1" dirty="0" smtClean="0"/>
              <a:t>АСКРО предназначена для обеспечения непрерывного контроля и мониторинга радиационного фона окружающей среды в санитарно-защитной зоне </a:t>
            </a:r>
            <a:r>
              <a:rPr lang="ru-RU" sz="1300" i="1" dirty="0"/>
              <a:t>и </a:t>
            </a:r>
            <a:r>
              <a:rPr lang="ru-RU" sz="1300" i="1" dirty="0" smtClean="0"/>
              <a:t>зоне наблюдения на АЭС и ОИАЭ.</a:t>
            </a:r>
            <a:endParaRPr lang="en-US" sz="1300" i="1" dirty="0" smtClean="0"/>
          </a:p>
          <a:p>
            <a:endParaRPr lang="ru-RU" sz="1400" i="1" dirty="0"/>
          </a:p>
        </p:txBody>
      </p:sp>
      <p:sp>
        <p:nvSpPr>
          <p:cNvPr id="12" name="TextBox 11"/>
          <p:cNvSpPr txBox="1"/>
          <p:nvPr/>
        </p:nvSpPr>
        <p:spPr>
          <a:xfrm>
            <a:off x="371010" y="2286099"/>
            <a:ext cx="3912958" cy="2723823"/>
          </a:xfrm>
          <a:prstGeom prst="rect">
            <a:avLst/>
          </a:prstGeom>
          <a:solidFill>
            <a:schemeClr val="bg1">
              <a:alpha val="92000"/>
            </a:schemeClr>
          </a:solidFill>
        </p:spPr>
        <p:txBody>
          <a:bodyPr wrap="square" rtlCol="0">
            <a:spAutoFit/>
          </a:bodyPr>
          <a:lstStyle/>
          <a:p>
            <a:r>
              <a:rPr lang="ru-RU" sz="1300" b="1" u="sng" dirty="0" smtClean="0"/>
              <a:t>Состав системы:</a:t>
            </a:r>
            <a:endParaRPr lang="ru-RU" sz="1300" dirty="0"/>
          </a:p>
          <a:p>
            <a:pPr marL="285750" indent="-285750">
              <a:buFontTx/>
              <a:buChar char="-"/>
            </a:pPr>
            <a:r>
              <a:rPr lang="ru-RU" sz="1300" i="1" dirty="0" smtClean="0"/>
              <a:t>посты радиационного контроля:</a:t>
            </a:r>
          </a:p>
          <a:p>
            <a:pPr>
              <a:spcAft>
                <a:spcPts val="600"/>
              </a:spcAft>
            </a:pPr>
            <a:r>
              <a:rPr lang="ru-RU" sz="1300" i="1" dirty="0" smtClean="0"/>
              <a:t>       ПРК-02Р, ПРК-03Р, ПРК-04Р, ПРК-05Р</a:t>
            </a:r>
          </a:p>
          <a:p>
            <a:pPr marL="285750" indent="-285750">
              <a:spcAft>
                <a:spcPts val="600"/>
              </a:spcAft>
              <a:buFontTx/>
              <a:buChar char="-"/>
            </a:pPr>
            <a:r>
              <a:rPr lang="ru-RU" sz="1300" i="1" dirty="0" smtClean="0"/>
              <a:t>передвижные радиометрические  лаборатории (ПРЛ):  автомобиль, лодка</a:t>
            </a:r>
          </a:p>
          <a:p>
            <a:pPr marL="285750" indent="-285750">
              <a:spcAft>
                <a:spcPts val="600"/>
              </a:spcAft>
              <a:buFontTx/>
              <a:buChar char="-"/>
            </a:pPr>
            <a:r>
              <a:rPr lang="ru-RU" sz="1300" i="1" dirty="0" smtClean="0"/>
              <a:t>автоматизированные метеорологические станции (АМС)</a:t>
            </a:r>
          </a:p>
          <a:p>
            <a:pPr marL="285750" indent="-285750">
              <a:buFontTx/>
              <a:buChar char="-"/>
            </a:pPr>
            <a:r>
              <a:rPr lang="ru-RU" sz="1300" i="1" dirty="0" smtClean="0"/>
              <a:t>верхний уровень АСКРО:</a:t>
            </a:r>
          </a:p>
          <a:p>
            <a:r>
              <a:rPr lang="ru-RU" sz="1300" i="1" dirty="0" smtClean="0"/>
              <a:t>       стойка сбора данных (ССД)</a:t>
            </a:r>
            <a:r>
              <a:rPr lang="en-US" sz="1300" i="1" dirty="0" smtClean="0"/>
              <a:t>, </a:t>
            </a:r>
            <a:r>
              <a:rPr lang="ru-RU" sz="1300" i="1" dirty="0" smtClean="0"/>
              <a:t>сервер базы       </a:t>
            </a:r>
          </a:p>
          <a:p>
            <a:r>
              <a:rPr lang="ru-RU" sz="1300" i="1" dirty="0"/>
              <a:t> </a:t>
            </a:r>
            <a:r>
              <a:rPr lang="ru-RU" sz="1300" i="1" dirty="0" smtClean="0"/>
              <a:t>      данных (СБД),  автоматизированное </a:t>
            </a:r>
          </a:p>
          <a:p>
            <a:r>
              <a:rPr lang="ru-RU" sz="1300" i="1" dirty="0"/>
              <a:t> </a:t>
            </a:r>
            <a:r>
              <a:rPr lang="ru-RU" sz="1300" i="1" dirty="0" smtClean="0"/>
              <a:t>      рабочее место</a:t>
            </a:r>
            <a:r>
              <a:rPr lang="en-US" sz="1300" i="1" dirty="0" smtClean="0"/>
              <a:t> </a:t>
            </a:r>
            <a:r>
              <a:rPr lang="ru-RU" sz="1300" i="1" dirty="0" smtClean="0"/>
              <a:t> оператора  и </a:t>
            </a:r>
            <a:r>
              <a:rPr lang="ru-RU" sz="1300" i="1" dirty="0"/>
              <a:t>п</a:t>
            </a:r>
            <a:r>
              <a:rPr lang="ru-RU" sz="1300" i="1" dirty="0" smtClean="0"/>
              <a:t>рогнозирования    </a:t>
            </a:r>
          </a:p>
          <a:p>
            <a:r>
              <a:rPr lang="ru-RU" sz="1300" i="1" dirty="0"/>
              <a:t> </a:t>
            </a:r>
            <a:r>
              <a:rPr lang="ru-RU" sz="1300" i="1" dirty="0" smtClean="0"/>
              <a:t>      (АРМ)</a:t>
            </a:r>
            <a:r>
              <a:rPr lang="en-US" sz="1300" i="1" dirty="0" smtClean="0"/>
              <a:t>, </a:t>
            </a:r>
            <a:r>
              <a:rPr lang="ru-RU" sz="1300" i="1" dirty="0"/>
              <a:t> </a:t>
            </a:r>
            <a:r>
              <a:rPr lang="ru-RU" sz="1300" i="1" dirty="0" smtClean="0"/>
              <a:t>модуль радиосвязи (МРС)</a:t>
            </a:r>
          </a:p>
        </p:txBody>
      </p:sp>
      <p:sp>
        <p:nvSpPr>
          <p:cNvPr id="16" name="TextBox 15"/>
          <p:cNvSpPr txBox="1"/>
          <p:nvPr/>
        </p:nvSpPr>
        <p:spPr>
          <a:xfrm>
            <a:off x="4169028" y="2929522"/>
            <a:ext cx="4003372" cy="2092881"/>
          </a:xfrm>
          <a:prstGeom prst="rect">
            <a:avLst/>
          </a:prstGeom>
          <a:solidFill>
            <a:schemeClr val="bg1">
              <a:alpha val="87000"/>
            </a:schemeClr>
          </a:solidFill>
        </p:spPr>
        <p:txBody>
          <a:bodyPr wrap="square" rtlCol="0">
            <a:spAutoFit/>
          </a:bodyPr>
          <a:lstStyle/>
          <a:p>
            <a:r>
              <a:rPr lang="ru-RU" sz="1300" b="1" u="sng" dirty="0" smtClean="0"/>
              <a:t>Функции АСКРО: </a:t>
            </a:r>
          </a:p>
          <a:p>
            <a:pPr marL="285750" indent="-285750">
              <a:buFontTx/>
              <a:buChar char="-"/>
            </a:pPr>
            <a:r>
              <a:rPr lang="ru-RU" sz="1300" i="1" dirty="0" smtClean="0"/>
              <a:t>непрерывное измерение МАЭД фотонного излучения, </a:t>
            </a:r>
            <a:r>
              <a:rPr lang="ru-RU" sz="1300" i="1" dirty="0"/>
              <a:t>метеорологических параметров </a:t>
            </a:r>
            <a:r>
              <a:rPr lang="ru-RU" sz="1300" i="1" dirty="0" smtClean="0"/>
              <a:t>атмосферы в СЗЗ и ЗН</a:t>
            </a:r>
          </a:p>
          <a:p>
            <a:pPr marL="285750" indent="-285750">
              <a:buFontTx/>
              <a:buChar char="-"/>
            </a:pPr>
            <a:r>
              <a:rPr lang="ru-RU" sz="1300" i="1" dirty="0"/>
              <a:t>п</a:t>
            </a:r>
            <a:r>
              <a:rPr lang="ru-RU" sz="1300" i="1" dirty="0" smtClean="0"/>
              <a:t>ериодический отбор проб и радиологический контроль местности</a:t>
            </a:r>
          </a:p>
          <a:p>
            <a:pPr marL="285750" indent="-285750">
              <a:buFontTx/>
              <a:buChar char="-"/>
            </a:pPr>
            <a:r>
              <a:rPr lang="ru-RU" sz="1300" i="1" dirty="0"/>
              <a:t>д</a:t>
            </a:r>
            <a:r>
              <a:rPr lang="ru-RU" sz="1300" i="1" dirty="0" smtClean="0"/>
              <a:t>иагностирование и информирование о  состоянии оборудования ПРК, ПРЛ, АМС</a:t>
            </a:r>
          </a:p>
          <a:p>
            <a:pPr marL="285750" indent="-285750">
              <a:buFontTx/>
              <a:buChar char="-"/>
            </a:pPr>
            <a:r>
              <a:rPr lang="ru-RU" sz="1300" i="1" dirty="0"/>
              <a:t>о</a:t>
            </a:r>
            <a:r>
              <a:rPr lang="ru-RU" sz="1300" i="1" dirty="0" smtClean="0"/>
              <a:t>беспечение расчетного прогнозирования и подготовка отчетов </a:t>
            </a:r>
            <a:endParaRPr lang="en-US" sz="1300" i="1" dirty="0" smtClean="0"/>
          </a:p>
        </p:txBody>
      </p:sp>
      <p:pic>
        <p:nvPicPr>
          <p:cNvPr id="1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79" t="13749" r="2088" b="2916"/>
          <a:stretch/>
        </p:blipFill>
        <p:spPr bwMode="auto">
          <a:xfrm>
            <a:off x="4216515" y="876061"/>
            <a:ext cx="3955885" cy="1986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Номер слайда 3"/>
          <p:cNvSpPr txBox="1">
            <a:spLocks/>
          </p:cNvSpPr>
          <p:nvPr/>
        </p:nvSpPr>
        <p:spPr>
          <a:xfrm>
            <a:off x="6884400" y="4796400"/>
            <a:ext cx="2133600" cy="274097"/>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ru-RU" sz="700" dirty="0" smtClean="0">
                <a:solidFill>
                  <a:srgbClr val="333333"/>
                </a:solidFill>
                <a:latin typeface="Arial" charset="0"/>
                <a:ea typeface="Arial" charset="0"/>
                <a:cs typeface="Arial" charset="0"/>
              </a:rPr>
              <a:t>11</a:t>
            </a:r>
            <a:endParaRPr lang="ru-RU" sz="700" dirty="0">
              <a:solidFill>
                <a:srgbClr val="333333"/>
              </a:solidFill>
              <a:latin typeface="Arial" charset="0"/>
              <a:ea typeface="Arial" charset="0"/>
              <a:cs typeface="Arial" charset="0"/>
            </a:endParaRPr>
          </a:p>
        </p:txBody>
      </p:sp>
    </p:spTree>
    <p:extLst>
      <p:ext uri="{BB962C8B-B14F-4D97-AF65-F5344CB8AC3E}">
        <p14:creationId xmlns:p14="http://schemas.microsoft.com/office/powerpoint/2010/main" val="14060004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Заголовок 1"/>
          <p:cNvSpPr txBox="1">
            <a:spLocks/>
          </p:cNvSpPr>
          <p:nvPr/>
        </p:nvSpPr>
        <p:spPr>
          <a:xfrm>
            <a:off x="251520" y="98805"/>
            <a:ext cx="7019413" cy="807236"/>
          </a:xfrm>
          <a:prstGeom prst="rect">
            <a:avLst/>
          </a:prstGeom>
        </p:spPr>
        <p:txBody>
          <a:bodyPr vert="horz" lIns="144000" tIns="49709" rIns="99417" bIns="49709" rtlCol="0" anchor="ctr">
            <a:noAutofit/>
          </a:bodyPr>
          <a:lstStyle/>
          <a:p>
            <a:pPr>
              <a:spcBef>
                <a:spcPct val="0"/>
              </a:spcBef>
            </a:pPr>
            <a:r>
              <a:rPr lang="ru-RU" sz="2000" b="1" dirty="0" smtClean="0">
                <a:solidFill>
                  <a:srgbClr val="333333"/>
                </a:solidFill>
                <a:latin typeface="Arial" charset="0"/>
                <a:ea typeface="Arial" charset="0"/>
                <a:cs typeface="Arial" charset="0"/>
              </a:rPr>
              <a:t>Автоматизированная система индивидуального дозиметрического контроля</a:t>
            </a:r>
          </a:p>
          <a:p>
            <a:pPr>
              <a:spcBef>
                <a:spcPct val="0"/>
              </a:spcBef>
            </a:pPr>
            <a:r>
              <a:rPr lang="ru-RU" sz="2000" b="1" dirty="0" smtClean="0">
                <a:solidFill>
                  <a:srgbClr val="333333"/>
                </a:solidFill>
                <a:latin typeface="Arial" charset="0"/>
                <a:ea typeface="Arial" charset="0"/>
                <a:cs typeface="Arial" charset="0"/>
              </a:rPr>
              <a:t>(АСИДК) </a:t>
            </a:r>
            <a:endParaRPr lang="ru-RU" sz="2000" b="1" dirty="0">
              <a:solidFill>
                <a:srgbClr val="333333"/>
              </a:solidFill>
              <a:latin typeface="Arial" charset="0"/>
              <a:ea typeface="Arial" charset="0"/>
              <a:cs typeface="Arial" charset="0"/>
            </a:endParaRPr>
          </a:p>
        </p:txBody>
      </p:sp>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7315" y="319146"/>
            <a:ext cx="1296143" cy="409268"/>
          </a:xfrm>
          <a:prstGeom prst="rect">
            <a:avLst/>
          </a:prstGeom>
        </p:spPr>
      </p:pic>
      <p:sp>
        <p:nvSpPr>
          <p:cNvPr id="2" name="TextBox 1"/>
          <p:cNvSpPr txBox="1"/>
          <p:nvPr/>
        </p:nvSpPr>
        <p:spPr>
          <a:xfrm>
            <a:off x="395536" y="1009730"/>
            <a:ext cx="3706777" cy="1508105"/>
          </a:xfrm>
          <a:prstGeom prst="rect">
            <a:avLst/>
          </a:prstGeom>
          <a:noFill/>
        </p:spPr>
        <p:txBody>
          <a:bodyPr wrap="square" rtlCol="0">
            <a:spAutoFit/>
          </a:bodyPr>
          <a:lstStyle/>
          <a:p>
            <a:r>
              <a:rPr lang="ru-RU" sz="1300" b="1" u="sng" dirty="0" smtClean="0"/>
              <a:t>Назначение АСИДК: </a:t>
            </a:r>
          </a:p>
          <a:p>
            <a:r>
              <a:rPr lang="ru-RU" sz="1300" i="1" dirty="0"/>
              <a:t>АСРК предназначена для </a:t>
            </a:r>
            <a:r>
              <a:rPr lang="ru-RU" sz="1300" i="1" dirty="0" smtClean="0"/>
              <a:t>контроля, учета и планирования дозы внешнего и внутреннего облучения персонала и прикомандированных лиц посредством ИДК с использованием индивидуальных дозиметров и СИЧ</a:t>
            </a:r>
            <a:endParaRPr lang="en-US" sz="1300" i="1" dirty="0" smtClean="0"/>
          </a:p>
          <a:p>
            <a:endParaRPr lang="ru-RU" sz="1400" i="1" dirty="0"/>
          </a:p>
        </p:txBody>
      </p:sp>
      <p:sp>
        <p:nvSpPr>
          <p:cNvPr id="12" name="TextBox 11"/>
          <p:cNvSpPr txBox="1"/>
          <p:nvPr/>
        </p:nvSpPr>
        <p:spPr>
          <a:xfrm>
            <a:off x="395536" y="2282294"/>
            <a:ext cx="3965732" cy="2292935"/>
          </a:xfrm>
          <a:prstGeom prst="rect">
            <a:avLst/>
          </a:prstGeom>
          <a:solidFill>
            <a:schemeClr val="bg1">
              <a:alpha val="92000"/>
            </a:schemeClr>
          </a:solidFill>
        </p:spPr>
        <p:txBody>
          <a:bodyPr wrap="square" rtlCol="0">
            <a:spAutoFit/>
          </a:bodyPr>
          <a:lstStyle/>
          <a:p>
            <a:r>
              <a:rPr lang="ru-RU" sz="1300" b="1" u="sng" dirty="0" smtClean="0"/>
              <a:t>Состав системы:</a:t>
            </a:r>
            <a:endParaRPr lang="ru-RU" sz="1300" dirty="0"/>
          </a:p>
          <a:p>
            <a:pPr marL="285750" indent="-285750">
              <a:buFontTx/>
              <a:buChar char="-"/>
            </a:pPr>
            <a:r>
              <a:rPr lang="ru-RU" sz="1300" i="1" dirty="0" smtClean="0"/>
              <a:t>Нижний уровень АСИДК:</a:t>
            </a:r>
          </a:p>
          <a:p>
            <a:pPr marL="742950" lvl="1" indent="-285750">
              <a:buFont typeface="Wingdings" panose="05000000000000000000" pitchFamily="2" charset="2"/>
              <a:buChar char="Ø"/>
            </a:pPr>
            <a:r>
              <a:rPr lang="ru-RU" sz="1300" i="1" dirty="0"/>
              <a:t>с</a:t>
            </a:r>
            <a:r>
              <a:rPr lang="ru-RU" sz="1300" i="1" dirty="0" smtClean="0"/>
              <a:t>истема термолюминесцентная дозиметрическая (СТЛД);</a:t>
            </a:r>
          </a:p>
          <a:p>
            <a:pPr marL="742950" lvl="1" indent="-285750">
              <a:buFont typeface="Wingdings" panose="05000000000000000000" pitchFamily="2" charset="2"/>
              <a:buChar char="Ø"/>
            </a:pPr>
            <a:r>
              <a:rPr lang="ru-RU" sz="1300" i="1" dirty="0"/>
              <a:t>д</a:t>
            </a:r>
            <a:r>
              <a:rPr lang="ru-RU" sz="1300" i="1" dirty="0" smtClean="0"/>
              <a:t>озиметры электронные</a:t>
            </a:r>
            <a:br>
              <a:rPr lang="ru-RU" sz="1300" i="1" dirty="0" smtClean="0"/>
            </a:br>
            <a:r>
              <a:rPr lang="ru-RU" sz="1300" i="1" dirty="0" err="1" smtClean="0"/>
              <a:t>прямопоказывающие</a:t>
            </a:r>
            <a:r>
              <a:rPr lang="ru-RU" sz="1300" i="1" dirty="0" smtClean="0"/>
              <a:t> (ЭПД);</a:t>
            </a:r>
          </a:p>
          <a:p>
            <a:pPr marL="742950" lvl="1" indent="-285750">
              <a:buFont typeface="Wingdings" panose="05000000000000000000" pitchFamily="2" charset="2"/>
              <a:buChar char="Ø"/>
            </a:pPr>
            <a:r>
              <a:rPr lang="ru-RU" sz="1300" i="1" dirty="0"/>
              <a:t>с</a:t>
            </a:r>
            <a:r>
              <a:rPr lang="ru-RU" sz="1300" i="1" dirty="0" smtClean="0"/>
              <a:t>пектрометр излучения человека (СИЧ);</a:t>
            </a:r>
          </a:p>
          <a:p>
            <a:pPr marL="285750" indent="-285750">
              <a:buFontTx/>
              <a:buChar char="-"/>
            </a:pPr>
            <a:r>
              <a:rPr lang="ru-RU" sz="1300" i="1" dirty="0" smtClean="0"/>
              <a:t>Верхний уровень АСИДК:</a:t>
            </a:r>
          </a:p>
          <a:p>
            <a:pPr marL="742950" lvl="1" indent="-285750">
              <a:buFont typeface="Wingdings" panose="05000000000000000000" pitchFamily="2" charset="2"/>
              <a:buChar char="Ø"/>
            </a:pPr>
            <a:r>
              <a:rPr lang="ru-RU" sz="1300" i="1" dirty="0" smtClean="0"/>
              <a:t>сервер базы данных (СБД);</a:t>
            </a:r>
          </a:p>
          <a:p>
            <a:pPr marL="742950" lvl="1" indent="-285750">
              <a:buFont typeface="Wingdings" panose="05000000000000000000" pitchFamily="2" charset="2"/>
              <a:buChar char="Ø"/>
            </a:pPr>
            <a:r>
              <a:rPr lang="ru-RU" sz="1300" i="1" dirty="0" smtClean="0"/>
              <a:t>автоматизированные рабочие места (АРМ).</a:t>
            </a:r>
          </a:p>
        </p:txBody>
      </p:sp>
      <p:sp>
        <p:nvSpPr>
          <p:cNvPr id="16" name="TextBox 15"/>
          <p:cNvSpPr txBox="1"/>
          <p:nvPr/>
        </p:nvSpPr>
        <p:spPr>
          <a:xfrm>
            <a:off x="4169028" y="2929522"/>
            <a:ext cx="4363412" cy="1692771"/>
          </a:xfrm>
          <a:prstGeom prst="rect">
            <a:avLst/>
          </a:prstGeom>
          <a:solidFill>
            <a:schemeClr val="bg1">
              <a:alpha val="87000"/>
            </a:schemeClr>
          </a:solidFill>
        </p:spPr>
        <p:txBody>
          <a:bodyPr wrap="square" rtlCol="0">
            <a:spAutoFit/>
          </a:bodyPr>
          <a:lstStyle/>
          <a:p>
            <a:r>
              <a:rPr lang="ru-RU" sz="1300" b="1" u="sng" dirty="0" smtClean="0"/>
              <a:t>Функции АСИДК: </a:t>
            </a:r>
          </a:p>
          <a:p>
            <a:pPr marL="285750" indent="-285750">
              <a:buFontTx/>
              <a:buChar char="-"/>
            </a:pPr>
            <a:r>
              <a:rPr lang="ru-RU" sz="1300" i="1" dirty="0" smtClean="0"/>
              <a:t>измерение</a:t>
            </a:r>
            <a:r>
              <a:rPr lang="ru-RU" sz="1300" i="1" dirty="0"/>
              <a:t>, учет и хранение информации об индивидуальной дозе облучения </a:t>
            </a:r>
            <a:r>
              <a:rPr lang="ru-RU" sz="1300" i="1" dirty="0" smtClean="0"/>
              <a:t>персонала;</a:t>
            </a:r>
          </a:p>
          <a:p>
            <a:pPr marL="285750" indent="-285750">
              <a:buFontTx/>
              <a:buChar char="-"/>
            </a:pPr>
            <a:r>
              <a:rPr lang="ru-RU" sz="1300" i="1" dirty="0" smtClean="0"/>
              <a:t>учет </a:t>
            </a:r>
            <a:r>
              <a:rPr lang="ru-RU" sz="1300" i="1" dirty="0"/>
              <a:t>и совместное хранение информации о видах выполняемых </a:t>
            </a:r>
            <a:r>
              <a:rPr lang="ru-RU" sz="1300" i="1" dirty="0" smtClean="0"/>
              <a:t>персоналом работ </a:t>
            </a:r>
            <a:r>
              <a:rPr lang="ru-RU" sz="1300" i="1" dirty="0"/>
              <a:t>в помещениях ЗКД и полученной при их выполнении индивидуальной </a:t>
            </a:r>
            <a:r>
              <a:rPr lang="ru-RU" sz="1300" i="1" dirty="0" smtClean="0"/>
              <a:t>дозе;</a:t>
            </a:r>
          </a:p>
          <a:p>
            <a:pPr marL="285750" indent="-285750">
              <a:buFontTx/>
              <a:buChar char="-"/>
            </a:pPr>
            <a:r>
              <a:rPr lang="ru-RU" sz="1300" i="1" dirty="0" smtClean="0"/>
              <a:t>прогноз  </a:t>
            </a:r>
            <a:r>
              <a:rPr lang="ru-RU" sz="1300" i="1" dirty="0"/>
              <a:t>индивидуальной  дозы  облучения  персонала  при  планировании </a:t>
            </a:r>
            <a:r>
              <a:rPr lang="ru-RU" sz="1300" i="1" dirty="0" smtClean="0"/>
              <a:t>радиационно-опасных работ.</a:t>
            </a:r>
            <a:endParaRPr lang="en-US" sz="1300" i="1" dirty="0" smtClean="0"/>
          </a:p>
        </p:txBody>
      </p:sp>
      <p:pic>
        <p:nvPicPr>
          <p:cNvPr id="4" name="Рисунок 3"/>
          <p:cNvPicPr>
            <a:picLocks noChangeAspect="1"/>
          </p:cNvPicPr>
          <p:nvPr/>
        </p:nvPicPr>
        <p:blipFill>
          <a:blip r:embed="rId4"/>
          <a:stretch>
            <a:fillRect/>
          </a:stretch>
        </p:blipFill>
        <p:spPr>
          <a:xfrm>
            <a:off x="4238695" y="598044"/>
            <a:ext cx="3456692" cy="2331475"/>
          </a:xfrm>
          <a:prstGeom prst="rect">
            <a:avLst/>
          </a:prstGeom>
        </p:spPr>
      </p:pic>
      <p:sp>
        <p:nvSpPr>
          <p:cNvPr id="8" name="Номер слайда 3"/>
          <p:cNvSpPr txBox="1">
            <a:spLocks/>
          </p:cNvSpPr>
          <p:nvPr/>
        </p:nvSpPr>
        <p:spPr>
          <a:xfrm>
            <a:off x="6830888" y="4796400"/>
            <a:ext cx="2133600" cy="274097"/>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ru-RU" sz="700" dirty="0" smtClean="0">
                <a:solidFill>
                  <a:srgbClr val="333333"/>
                </a:solidFill>
                <a:latin typeface="Arial" charset="0"/>
                <a:ea typeface="Arial" charset="0"/>
                <a:cs typeface="Arial" charset="0"/>
              </a:rPr>
              <a:t>12</a:t>
            </a:r>
            <a:endParaRPr lang="ru-RU" sz="700" dirty="0">
              <a:solidFill>
                <a:srgbClr val="333333"/>
              </a:solidFill>
              <a:latin typeface="Arial" charset="0"/>
              <a:ea typeface="Arial" charset="0"/>
              <a:cs typeface="Arial" charset="0"/>
            </a:endParaRPr>
          </a:p>
        </p:txBody>
      </p:sp>
    </p:spTree>
    <p:extLst>
      <p:ext uri="{BB962C8B-B14F-4D97-AF65-F5344CB8AC3E}">
        <p14:creationId xmlns:p14="http://schemas.microsoft.com/office/powerpoint/2010/main" val="41548931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Заголовок 1"/>
          <p:cNvSpPr txBox="1">
            <a:spLocks/>
          </p:cNvSpPr>
          <p:nvPr/>
        </p:nvSpPr>
        <p:spPr>
          <a:xfrm>
            <a:off x="1409299" y="275001"/>
            <a:ext cx="3111046" cy="949652"/>
          </a:xfrm>
          <a:prstGeom prst="rect">
            <a:avLst/>
          </a:prstGeom>
        </p:spPr>
        <p:txBody>
          <a:bodyPr vert="horz" lIns="156745" tIns="54050" rIns="179042" bIns="89522" rtlCol="0" anchor="ctr">
            <a:noAutofit/>
          </a:bodyPr>
          <a:lstStyle/>
          <a:p>
            <a:pPr lvl="0">
              <a:spcBef>
                <a:spcPct val="0"/>
              </a:spcBef>
            </a:pPr>
            <a:r>
              <a:rPr lang="ru-RU" sz="2402" b="1" dirty="0">
                <a:solidFill>
                  <a:srgbClr val="333333"/>
                </a:solidFill>
                <a:latin typeface="Arial" charset="0"/>
                <a:ea typeface="Arial" charset="0"/>
                <a:cs typeface="Arial" charset="0"/>
              </a:rPr>
              <a:t>Специальная элементная база</a:t>
            </a:r>
          </a:p>
        </p:txBody>
      </p:sp>
      <p:pic>
        <p:nvPicPr>
          <p:cNvPr id="15" name="Рисунок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506" y="397357"/>
            <a:ext cx="1273534" cy="402129"/>
          </a:xfrm>
          <a:prstGeom prst="rect">
            <a:avLst/>
          </a:prstGeom>
        </p:spPr>
      </p:pic>
      <p:cxnSp>
        <p:nvCxnSpPr>
          <p:cNvPr id="8" name="Прямая соединительная линия 7"/>
          <p:cNvCxnSpPr/>
          <p:nvPr/>
        </p:nvCxnSpPr>
        <p:spPr>
          <a:xfrm>
            <a:off x="1335040" y="1250544"/>
            <a:ext cx="3094026"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Прямоугольник 10"/>
          <p:cNvSpPr/>
          <p:nvPr/>
        </p:nvSpPr>
        <p:spPr>
          <a:xfrm>
            <a:off x="230692" y="1278894"/>
            <a:ext cx="3030371" cy="1355521"/>
          </a:xfrm>
          <a:prstGeom prst="rect">
            <a:avLst/>
          </a:prstGeom>
        </p:spPr>
        <p:txBody>
          <a:bodyPr wrap="square" lIns="62252" tIns="31126" rIns="62252" bIns="31126" numCol="1" spcCol="540000">
            <a:spAutoFit/>
          </a:bodyPr>
          <a:lstStyle/>
          <a:p>
            <a:r>
              <a:rPr lang="ru-RU" sz="1400" dirty="0"/>
              <a:t>Создан научно-технологический комплекс для разработки и изготовления специальных </a:t>
            </a:r>
            <a:r>
              <a:rPr lang="ru-RU" sz="1400" dirty="0" smtClean="0"/>
              <a:t>сцинтилляционных и термолюминесцентных детекторов </a:t>
            </a:r>
            <a:r>
              <a:rPr lang="ru-RU" sz="1400" dirty="0"/>
              <a:t>ионизирующего излучения. </a:t>
            </a:r>
          </a:p>
        </p:txBody>
      </p:sp>
      <p:pic>
        <p:nvPicPr>
          <p:cNvPr id="17" name="Рисунок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3996" y="1250544"/>
            <a:ext cx="1316909" cy="1094009"/>
          </a:xfrm>
          <a:prstGeom prst="rect">
            <a:avLst/>
          </a:prstGeom>
        </p:spPr>
      </p:pic>
      <p:pic>
        <p:nvPicPr>
          <p:cNvPr id="19" name="Рисунок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02332" y="1247205"/>
            <a:ext cx="1231209" cy="1094009"/>
          </a:xfrm>
          <a:prstGeom prst="rect">
            <a:avLst/>
          </a:prstGeom>
        </p:spPr>
      </p:pic>
      <p:pic>
        <p:nvPicPr>
          <p:cNvPr id="20" name="Рисунок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56750" y="1250544"/>
            <a:ext cx="1456582" cy="1091422"/>
          </a:xfrm>
          <a:prstGeom prst="rect">
            <a:avLst/>
          </a:prstGeom>
        </p:spPr>
      </p:pic>
      <p:pic>
        <p:nvPicPr>
          <p:cNvPr id="18" name="Рисунок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42728" y="2792272"/>
            <a:ext cx="1355842" cy="660570"/>
          </a:xfrm>
          <a:prstGeom prst="rect">
            <a:avLst/>
          </a:prstGeom>
        </p:spPr>
      </p:pic>
      <p:pic>
        <p:nvPicPr>
          <p:cNvPr id="21" name="Рисунок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75409" y="2801127"/>
            <a:ext cx="1174348" cy="660570"/>
          </a:xfrm>
          <a:prstGeom prst="rect">
            <a:avLst/>
          </a:prstGeom>
        </p:spPr>
      </p:pic>
      <p:pic>
        <p:nvPicPr>
          <p:cNvPr id="22" name="Рисунок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00073" y="2769975"/>
            <a:ext cx="1420272" cy="990223"/>
          </a:xfrm>
          <a:prstGeom prst="rect">
            <a:avLst/>
          </a:prstGeom>
        </p:spPr>
      </p:pic>
      <p:sp>
        <p:nvSpPr>
          <p:cNvPr id="25" name="TextBox 24"/>
          <p:cNvSpPr txBox="1"/>
          <p:nvPr/>
        </p:nvSpPr>
        <p:spPr>
          <a:xfrm>
            <a:off x="3293308" y="2341214"/>
            <a:ext cx="1368151" cy="400110"/>
          </a:xfrm>
          <a:prstGeom prst="rect">
            <a:avLst/>
          </a:prstGeom>
          <a:noFill/>
        </p:spPr>
        <p:txBody>
          <a:bodyPr wrap="square" rtlCol="0">
            <a:spAutoFit/>
          </a:bodyPr>
          <a:lstStyle/>
          <a:p>
            <a:pPr algn="ctr"/>
            <a:r>
              <a:rPr lang="ru-RU" sz="1000" i="1" dirty="0">
                <a:solidFill>
                  <a:schemeClr val="tx2"/>
                </a:solidFill>
              </a:rPr>
              <a:t>Детектор тепловых нейтронов </a:t>
            </a:r>
          </a:p>
        </p:txBody>
      </p:sp>
      <p:sp>
        <p:nvSpPr>
          <p:cNvPr id="26" name="TextBox 25"/>
          <p:cNvSpPr txBox="1"/>
          <p:nvPr/>
        </p:nvSpPr>
        <p:spPr>
          <a:xfrm>
            <a:off x="4698354" y="2341214"/>
            <a:ext cx="1440160" cy="400110"/>
          </a:xfrm>
          <a:prstGeom prst="rect">
            <a:avLst/>
          </a:prstGeom>
          <a:noFill/>
        </p:spPr>
        <p:txBody>
          <a:bodyPr wrap="square" rtlCol="0">
            <a:spAutoFit/>
          </a:bodyPr>
          <a:lstStyle/>
          <a:p>
            <a:pPr algn="ctr"/>
            <a:r>
              <a:rPr lang="ru-RU" sz="1000" i="1" dirty="0">
                <a:solidFill>
                  <a:schemeClr val="tx2"/>
                </a:solidFill>
              </a:rPr>
              <a:t>С</a:t>
            </a:r>
            <a:r>
              <a:rPr lang="ru-RU" sz="1000" i="1" dirty="0" smtClean="0">
                <a:solidFill>
                  <a:schemeClr val="tx2"/>
                </a:solidFill>
              </a:rPr>
              <a:t>цинтилляционные пластины</a:t>
            </a:r>
            <a:endParaRPr lang="ru-RU" sz="1000" i="1" dirty="0">
              <a:solidFill>
                <a:schemeClr val="tx2"/>
              </a:solidFill>
            </a:endParaRPr>
          </a:p>
        </p:txBody>
      </p:sp>
      <p:sp>
        <p:nvSpPr>
          <p:cNvPr id="27" name="TextBox 26"/>
          <p:cNvSpPr txBox="1"/>
          <p:nvPr/>
        </p:nvSpPr>
        <p:spPr>
          <a:xfrm>
            <a:off x="6175409" y="2341214"/>
            <a:ext cx="1416614" cy="400110"/>
          </a:xfrm>
          <a:prstGeom prst="rect">
            <a:avLst/>
          </a:prstGeom>
          <a:noFill/>
        </p:spPr>
        <p:txBody>
          <a:bodyPr wrap="square" rtlCol="0">
            <a:spAutoFit/>
          </a:bodyPr>
          <a:lstStyle/>
          <a:p>
            <a:pPr algn="ctr"/>
            <a:r>
              <a:rPr lang="ru-RU" sz="1000" i="1" dirty="0">
                <a:solidFill>
                  <a:schemeClr val="tx2"/>
                </a:solidFill>
              </a:rPr>
              <a:t>Сцинтилляционная </a:t>
            </a:r>
            <a:r>
              <a:rPr lang="ru-RU" sz="1000" i="1" dirty="0" smtClean="0">
                <a:solidFill>
                  <a:schemeClr val="tx2"/>
                </a:solidFill>
              </a:rPr>
              <a:t>пленка</a:t>
            </a:r>
            <a:endParaRPr lang="ru-RU" sz="1000" i="1" dirty="0">
              <a:solidFill>
                <a:schemeClr val="tx2"/>
              </a:solidFill>
            </a:endParaRPr>
          </a:p>
        </p:txBody>
      </p:sp>
      <p:sp>
        <p:nvSpPr>
          <p:cNvPr id="30" name="TextBox 29"/>
          <p:cNvSpPr txBox="1"/>
          <p:nvPr/>
        </p:nvSpPr>
        <p:spPr>
          <a:xfrm>
            <a:off x="6118200" y="3513693"/>
            <a:ext cx="1225158" cy="400110"/>
          </a:xfrm>
          <a:prstGeom prst="rect">
            <a:avLst/>
          </a:prstGeom>
          <a:noFill/>
        </p:spPr>
        <p:txBody>
          <a:bodyPr wrap="square" rtlCol="0">
            <a:spAutoFit/>
          </a:bodyPr>
          <a:lstStyle/>
          <a:p>
            <a:pPr algn="ctr"/>
            <a:r>
              <a:rPr lang="ru-RU" sz="1000" i="1" dirty="0" smtClean="0">
                <a:solidFill>
                  <a:schemeClr val="tx2"/>
                </a:solidFill>
              </a:rPr>
              <a:t>ТЛД бета-</a:t>
            </a:r>
            <a:r>
              <a:rPr lang="ru-RU" sz="1000" i="1" dirty="0">
                <a:solidFill>
                  <a:schemeClr val="tx2"/>
                </a:solidFill>
              </a:rPr>
              <a:t>,гамма-излучения</a:t>
            </a:r>
          </a:p>
        </p:txBody>
      </p:sp>
      <p:sp>
        <p:nvSpPr>
          <p:cNvPr id="31" name="TextBox 30"/>
          <p:cNvSpPr txBox="1"/>
          <p:nvPr/>
        </p:nvSpPr>
        <p:spPr>
          <a:xfrm>
            <a:off x="4698354" y="3498031"/>
            <a:ext cx="1419846" cy="400110"/>
          </a:xfrm>
          <a:prstGeom prst="rect">
            <a:avLst/>
          </a:prstGeom>
          <a:noFill/>
        </p:spPr>
        <p:txBody>
          <a:bodyPr wrap="square" rtlCol="0">
            <a:spAutoFit/>
          </a:bodyPr>
          <a:lstStyle/>
          <a:p>
            <a:pPr algn="ctr"/>
            <a:r>
              <a:rPr lang="ru-RU" sz="1000" i="1" dirty="0" smtClean="0">
                <a:solidFill>
                  <a:schemeClr val="tx2"/>
                </a:solidFill>
              </a:rPr>
              <a:t>Детекторов быстрых </a:t>
            </a:r>
            <a:r>
              <a:rPr lang="ru-RU" sz="1000" i="1" dirty="0">
                <a:solidFill>
                  <a:schemeClr val="tx2"/>
                </a:solidFill>
              </a:rPr>
              <a:t>нейтронов</a:t>
            </a:r>
          </a:p>
        </p:txBody>
      </p:sp>
      <p:sp>
        <p:nvSpPr>
          <p:cNvPr id="32" name="TextBox 31"/>
          <p:cNvSpPr txBox="1"/>
          <p:nvPr/>
        </p:nvSpPr>
        <p:spPr>
          <a:xfrm>
            <a:off x="3100073" y="3831993"/>
            <a:ext cx="1410907" cy="707886"/>
          </a:xfrm>
          <a:prstGeom prst="rect">
            <a:avLst/>
          </a:prstGeom>
          <a:noFill/>
        </p:spPr>
        <p:txBody>
          <a:bodyPr wrap="square" rtlCol="0">
            <a:spAutoFit/>
          </a:bodyPr>
          <a:lstStyle/>
          <a:p>
            <a:pPr algn="ctr"/>
            <a:r>
              <a:rPr lang="ru-RU" sz="1000" i="1" dirty="0" smtClean="0">
                <a:solidFill>
                  <a:schemeClr val="tx2"/>
                </a:solidFill>
              </a:rPr>
              <a:t>Детекторы бета-излучения для «кожной» дозиметрии</a:t>
            </a:r>
            <a:endParaRPr lang="ru-RU" sz="1000" i="1" dirty="0">
              <a:solidFill>
                <a:schemeClr val="tx2"/>
              </a:solidFill>
            </a:endParaRPr>
          </a:p>
        </p:txBody>
      </p:sp>
      <p:sp>
        <p:nvSpPr>
          <p:cNvPr id="23" name="Номер слайда 3"/>
          <p:cNvSpPr txBox="1">
            <a:spLocks/>
          </p:cNvSpPr>
          <p:nvPr/>
        </p:nvSpPr>
        <p:spPr>
          <a:xfrm>
            <a:off x="6830888" y="4796400"/>
            <a:ext cx="2133600" cy="274097"/>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ru-RU" sz="700" dirty="0" smtClean="0">
                <a:solidFill>
                  <a:srgbClr val="333333"/>
                </a:solidFill>
                <a:latin typeface="Arial" charset="0"/>
                <a:ea typeface="Arial" charset="0"/>
                <a:cs typeface="Arial" charset="0"/>
              </a:rPr>
              <a:t>13</a:t>
            </a:r>
            <a:endParaRPr lang="ru-RU" sz="700" dirty="0">
              <a:solidFill>
                <a:srgbClr val="333333"/>
              </a:solidFill>
              <a:latin typeface="Arial" charset="0"/>
              <a:ea typeface="Arial" charset="0"/>
              <a:cs typeface="Arial" charset="0"/>
            </a:endParaRPr>
          </a:p>
        </p:txBody>
      </p:sp>
    </p:spTree>
    <p:extLst>
      <p:ext uri="{BB962C8B-B14F-4D97-AF65-F5344CB8AC3E}">
        <p14:creationId xmlns:p14="http://schemas.microsoft.com/office/powerpoint/2010/main" val="25962005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Заголовок 1"/>
          <p:cNvSpPr txBox="1">
            <a:spLocks/>
          </p:cNvSpPr>
          <p:nvPr/>
        </p:nvSpPr>
        <p:spPr>
          <a:xfrm>
            <a:off x="1382696" y="246815"/>
            <a:ext cx="7365768" cy="671132"/>
          </a:xfrm>
          <a:prstGeom prst="rect">
            <a:avLst/>
          </a:prstGeom>
        </p:spPr>
        <p:txBody>
          <a:bodyPr vert="horz" lIns="156745" tIns="54050" rIns="179042" bIns="89522" rtlCol="0" anchor="ctr">
            <a:noAutofit/>
          </a:bodyPr>
          <a:lstStyle/>
          <a:p>
            <a:pPr>
              <a:spcBef>
                <a:spcPct val="0"/>
              </a:spcBef>
            </a:pPr>
            <a:r>
              <a:rPr lang="ru-RU" sz="2402" b="1" dirty="0">
                <a:solidFill>
                  <a:srgbClr val="333333"/>
                </a:solidFill>
                <a:latin typeface="Arial" charset="0"/>
                <a:ea typeface="Arial" charset="0"/>
                <a:cs typeface="Arial" charset="0"/>
              </a:rPr>
              <a:t>Центр метрологии и испытаний</a:t>
            </a:r>
          </a:p>
        </p:txBody>
      </p:sp>
      <p:pic>
        <p:nvPicPr>
          <p:cNvPr id="15" name="Рисунок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504" y="84647"/>
            <a:ext cx="1273534" cy="402129"/>
          </a:xfrm>
          <a:prstGeom prst="rect">
            <a:avLst/>
          </a:prstGeom>
        </p:spPr>
      </p:pic>
      <p:cxnSp>
        <p:nvCxnSpPr>
          <p:cNvPr id="8" name="Прямая соединительная линия 7"/>
          <p:cNvCxnSpPr/>
          <p:nvPr/>
        </p:nvCxnSpPr>
        <p:spPr>
          <a:xfrm>
            <a:off x="1544864" y="1384899"/>
            <a:ext cx="3094026"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Прямоугольник 9"/>
          <p:cNvSpPr/>
          <p:nvPr/>
        </p:nvSpPr>
        <p:spPr>
          <a:xfrm>
            <a:off x="395536" y="1557521"/>
            <a:ext cx="3852129" cy="2678961"/>
          </a:xfrm>
          <a:prstGeom prst="rect">
            <a:avLst/>
          </a:prstGeom>
        </p:spPr>
        <p:txBody>
          <a:bodyPr wrap="square" lIns="62252" tIns="31126" rIns="62252" bIns="31126" numCol="1" spcCol="540000">
            <a:spAutoFit/>
          </a:bodyPr>
          <a:lstStyle/>
          <a:p>
            <a:pPr algn="just">
              <a:spcAft>
                <a:spcPts val="901"/>
              </a:spcAft>
            </a:pPr>
            <a:r>
              <a:rPr lang="ru-RU" sz="1400" b="1" dirty="0" smtClean="0"/>
              <a:t>АО «СНИИП» определен отраслевым центром по метрологии ионизирующего излучения и  </a:t>
            </a:r>
            <a:r>
              <a:rPr lang="ru-RU" sz="1400" b="1" dirty="0"/>
              <a:t>аккредитован в </a:t>
            </a:r>
            <a:r>
              <a:rPr lang="ru-RU" sz="1400" b="1" dirty="0" err="1" smtClean="0"/>
              <a:t>Росаккредитации</a:t>
            </a:r>
            <a:r>
              <a:rPr lang="ru-RU" sz="1400" b="1" dirty="0" smtClean="0"/>
              <a:t> </a:t>
            </a:r>
            <a:r>
              <a:rPr lang="ru-RU" sz="1400" b="1" dirty="0"/>
              <a:t>на следующие виды деятельности:</a:t>
            </a:r>
          </a:p>
          <a:p>
            <a:pPr marL="285750" indent="-285750">
              <a:spcAft>
                <a:spcPts val="901"/>
              </a:spcAft>
              <a:buFont typeface="Arial" panose="020B0604020202020204" pitchFamily="34" charset="0"/>
              <a:buChar char="•"/>
            </a:pPr>
            <a:r>
              <a:rPr lang="ru-RU" sz="1400" dirty="0"/>
              <a:t>Поверка </a:t>
            </a:r>
            <a:r>
              <a:rPr lang="ru-RU" sz="1400" dirty="0" smtClean="0"/>
              <a:t>средства измерений (СИ)</a:t>
            </a:r>
            <a:endParaRPr lang="ru-RU" sz="1400" dirty="0"/>
          </a:p>
          <a:p>
            <a:pPr marL="285750" indent="-285750">
              <a:spcAft>
                <a:spcPts val="901"/>
              </a:spcAft>
              <a:buFont typeface="Arial" panose="020B0604020202020204" pitchFamily="34" charset="0"/>
              <a:buChar char="•"/>
            </a:pPr>
            <a:r>
              <a:rPr lang="ru-RU" sz="1400" dirty="0"/>
              <a:t>Испытания СИ в целях утверждения типа </a:t>
            </a:r>
            <a:endParaRPr lang="ru-RU" sz="1400" dirty="0" smtClean="0"/>
          </a:p>
          <a:p>
            <a:pPr marL="285750" indent="-285750">
              <a:spcAft>
                <a:spcPts val="901"/>
              </a:spcAft>
              <a:buFont typeface="Arial" panose="020B0604020202020204" pitchFamily="34" charset="0"/>
              <a:buChar char="•"/>
            </a:pPr>
            <a:r>
              <a:rPr lang="ru-RU" sz="1400" dirty="0" smtClean="0"/>
              <a:t>Испытания с целью оценки (подтверждению</a:t>
            </a:r>
            <a:r>
              <a:rPr lang="ru-RU" sz="1400" dirty="0"/>
              <a:t>) </a:t>
            </a:r>
            <a:r>
              <a:rPr lang="ru-RU" sz="1400" dirty="0" smtClean="0"/>
              <a:t>соответствия нормативным требованиям</a:t>
            </a:r>
            <a:endParaRPr lang="ru-RU" sz="1400" dirty="0"/>
          </a:p>
          <a:p>
            <a:pPr marL="285750" indent="-285750">
              <a:spcAft>
                <a:spcPts val="901"/>
              </a:spcAft>
              <a:buFont typeface="Arial" panose="020B0604020202020204" pitchFamily="34" charset="0"/>
              <a:buChar char="•"/>
            </a:pPr>
            <a:r>
              <a:rPr lang="ru-RU" sz="1400" dirty="0"/>
              <a:t>Метрологическая экспертиза </a:t>
            </a:r>
            <a:r>
              <a:rPr lang="ru-RU" sz="1400" dirty="0" smtClean="0"/>
              <a:t>ТД</a:t>
            </a:r>
            <a:endParaRPr lang="ru-RU" sz="1400" dirty="0"/>
          </a:p>
        </p:txBody>
      </p:sp>
      <p:grpSp>
        <p:nvGrpSpPr>
          <p:cNvPr id="17" name="Группа 16"/>
          <p:cNvGrpSpPr/>
          <p:nvPr/>
        </p:nvGrpSpPr>
        <p:grpSpPr>
          <a:xfrm>
            <a:off x="4656382" y="989265"/>
            <a:ext cx="3965558" cy="3815472"/>
            <a:chOff x="4661104" y="2074774"/>
            <a:chExt cx="3896668" cy="4044959"/>
          </a:xfrm>
        </p:grpSpPr>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2249" y="4869160"/>
              <a:ext cx="1875858" cy="1250572"/>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61104" y="2074774"/>
              <a:ext cx="3896668" cy="2597779"/>
            </a:xfrm>
            <a:prstGeom prst="rect">
              <a:avLst/>
            </a:prstGeom>
          </p:spPr>
        </p:pic>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82123" y="4869161"/>
              <a:ext cx="1875649" cy="1250572"/>
            </a:xfrm>
            <a:prstGeom prst="rect">
              <a:avLst/>
            </a:prstGeom>
          </p:spPr>
        </p:pic>
      </p:grpSp>
      <p:sp>
        <p:nvSpPr>
          <p:cNvPr id="11" name="Номер слайда 3"/>
          <p:cNvSpPr txBox="1">
            <a:spLocks/>
          </p:cNvSpPr>
          <p:nvPr/>
        </p:nvSpPr>
        <p:spPr>
          <a:xfrm>
            <a:off x="6876256" y="4796400"/>
            <a:ext cx="2133600" cy="274097"/>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ru-RU" sz="700" dirty="0" smtClean="0">
                <a:solidFill>
                  <a:srgbClr val="333333"/>
                </a:solidFill>
                <a:latin typeface="Arial" charset="0"/>
                <a:ea typeface="Arial" charset="0"/>
                <a:cs typeface="Arial" charset="0"/>
              </a:rPr>
              <a:t>14</a:t>
            </a:r>
            <a:endParaRPr lang="ru-RU" sz="700" dirty="0">
              <a:solidFill>
                <a:srgbClr val="333333"/>
              </a:solidFill>
              <a:latin typeface="Arial" charset="0"/>
              <a:ea typeface="Arial" charset="0"/>
              <a:cs typeface="Arial" charset="0"/>
            </a:endParaRPr>
          </a:p>
        </p:txBody>
      </p:sp>
    </p:spTree>
    <p:extLst>
      <p:ext uri="{BB962C8B-B14F-4D97-AF65-F5344CB8AC3E}">
        <p14:creationId xmlns:p14="http://schemas.microsoft.com/office/powerpoint/2010/main" val="8532626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Заголовок 1"/>
          <p:cNvSpPr txBox="1">
            <a:spLocks/>
          </p:cNvSpPr>
          <p:nvPr/>
        </p:nvSpPr>
        <p:spPr>
          <a:xfrm>
            <a:off x="387902" y="38702"/>
            <a:ext cx="7496466" cy="996177"/>
          </a:xfrm>
          <a:prstGeom prst="rect">
            <a:avLst/>
          </a:prstGeom>
        </p:spPr>
        <p:txBody>
          <a:bodyPr vert="horz" lIns="144000" tIns="49709" rIns="99417" bIns="49709" rtlCol="0" anchor="ctr">
            <a:noAutofit/>
          </a:bodyPr>
          <a:lstStyle/>
          <a:p>
            <a:pPr lvl="0">
              <a:spcBef>
                <a:spcPct val="0"/>
              </a:spcBef>
            </a:pPr>
            <a:endParaRPr lang="ru-RU" sz="2400" b="1" dirty="0">
              <a:latin typeface="Arial" pitchFamily="34" charset="0"/>
              <a:cs typeface="Arial" pitchFamily="34" charset="0"/>
            </a:endParaRPr>
          </a:p>
        </p:txBody>
      </p:sp>
      <p:pic>
        <p:nvPicPr>
          <p:cNvPr id="48" name="Рисунок 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7315" y="319146"/>
            <a:ext cx="1296143" cy="409268"/>
          </a:xfrm>
          <a:prstGeom prst="rect">
            <a:avLst/>
          </a:prstGeom>
        </p:spPr>
      </p:pic>
      <p:sp>
        <p:nvSpPr>
          <p:cNvPr id="4" name="Прямоугольник 3"/>
          <p:cNvSpPr/>
          <p:nvPr/>
        </p:nvSpPr>
        <p:spPr>
          <a:xfrm>
            <a:off x="251520" y="198236"/>
            <a:ext cx="6840760" cy="523220"/>
          </a:xfrm>
          <a:prstGeom prst="rect">
            <a:avLst/>
          </a:prstGeom>
        </p:spPr>
        <p:txBody>
          <a:bodyPr wrap="square">
            <a:spAutoFit/>
          </a:bodyPr>
          <a:lstStyle/>
          <a:p>
            <a:pPr marL="810260" indent="-810260" algn="just"/>
            <a:r>
              <a:rPr lang="ru-RU" sz="1400" b="1" dirty="0">
                <a:ea typeface="Times New Roman" panose="02020603050405020304" pitchFamily="18" charset="0"/>
              </a:rPr>
              <a:t>Проблемные вопросы и направления развития измерительных задач ядерного приборостроения </a:t>
            </a:r>
          </a:p>
        </p:txBody>
      </p:sp>
      <p:graphicFrame>
        <p:nvGraphicFramePr>
          <p:cNvPr id="5" name="Таблица 4"/>
          <p:cNvGraphicFramePr>
            <a:graphicFrameLocks noGrp="1"/>
          </p:cNvGraphicFramePr>
          <p:nvPr>
            <p:extLst>
              <p:ext uri="{D42A27DB-BD31-4B8C-83A1-F6EECF244321}">
                <p14:modId xmlns:p14="http://schemas.microsoft.com/office/powerpoint/2010/main" val="2531945278"/>
              </p:ext>
            </p:extLst>
          </p:nvPr>
        </p:nvGraphicFramePr>
        <p:xfrm>
          <a:off x="107504" y="816608"/>
          <a:ext cx="8702357" cy="3037973"/>
        </p:xfrm>
        <a:graphic>
          <a:graphicData uri="http://schemas.openxmlformats.org/drawingml/2006/table">
            <a:tbl>
              <a:tblPr>
                <a:tableStyleId>{5C22544A-7EE6-4342-B048-85BDC9FD1C3A}</a:tableStyleId>
              </a:tblPr>
              <a:tblGrid>
                <a:gridCol w="304301"/>
                <a:gridCol w="2376264"/>
                <a:gridCol w="6021792"/>
              </a:tblGrid>
              <a:tr h="251365">
                <a:tc>
                  <a:txBody>
                    <a:bodyPr/>
                    <a:lstStyle/>
                    <a:p>
                      <a:pPr>
                        <a:spcAft>
                          <a:spcPts val="0"/>
                        </a:spcAft>
                      </a:pPr>
                      <a:endParaRPr lang="ru-RU" sz="1200" dirty="0" smtClean="0">
                        <a:effectLst/>
                        <a:latin typeface="+mn-lt"/>
                      </a:endParaRPr>
                    </a:p>
                  </a:txBody>
                  <a:tcPr marL="52845" marR="52845" marT="0" marB="0">
                    <a:lnR w="12700" cap="flat" cmpd="sng" algn="ctr">
                      <a:solidFill>
                        <a:srgbClr val="002060"/>
                      </a:solidFill>
                      <a:prstDash val="solid"/>
                      <a:round/>
                      <a:headEnd type="none" w="med" len="med"/>
                      <a:tailEnd type="none" w="med" len="med"/>
                    </a:lnR>
                    <a:lnB w="12700" cap="flat" cmpd="sng" algn="ctr">
                      <a:solidFill>
                        <a:srgbClr val="002060"/>
                      </a:solidFill>
                      <a:prstDash val="solid"/>
                      <a:round/>
                      <a:headEnd type="none" w="med" len="med"/>
                      <a:tailEnd type="none" w="med" len="med"/>
                    </a:lnB>
                  </a:tcPr>
                </a:tc>
                <a:tc>
                  <a:txBody>
                    <a:bodyPr/>
                    <a:lstStyle/>
                    <a:p>
                      <a:pPr>
                        <a:spcAft>
                          <a:spcPts val="0"/>
                        </a:spcAft>
                      </a:pPr>
                      <a:r>
                        <a:rPr lang="ru-RU" sz="1200" dirty="0">
                          <a:effectLst/>
                          <a:latin typeface="+mn-lt"/>
                        </a:rPr>
                        <a:t>        </a:t>
                      </a:r>
                      <a:r>
                        <a:rPr lang="ru-RU" sz="1200" dirty="0" smtClean="0">
                          <a:effectLst/>
                          <a:latin typeface="+mn-lt"/>
                        </a:rPr>
                        <a:t>Измерительные задачи</a:t>
                      </a:r>
                    </a:p>
                  </a:txBody>
                  <a:tcPr marL="52845" marR="52845"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B w="12700" cap="flat" cmpd="sng" algn="ctr">
                      <a:solidFill>
                        <a:srgbClr val="002060"/>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1200" dirty="0" smtClean="0">
                          <a:effectLst/>
                          <a:latin typeface="+mn-lt"/>
                        </a:rPr>
                        <a:t>Проблемные вопросы , направления развития</a:t>
                      </a:r>
                    </a:p>
                  </a:txBody>
                  <a:tcPr marL="52845" marR="52845" marT="0" marB="0">
                    <a:lnL w="12700" cap="flat" cmpd="sng" algn="ctr">
                      <a:solidFill>
                        <a:srgbClr val="002060"/>
                      </a:solidFill>
                      <a:prstDash val="solid"/>
                      <a:round/>
                      <a:headEnd type="none" w="med" len="med"/>
                      <a:tailEnd type="none" w="med" len="med"/>
                    </a:lnL>
                    <a:lnB w="12700" cap="flat" cmpd="sng" algn="ctr">
                      <a:solidFill>
                        <a:srgbClr val="002060"/>
                      </a:solidFill>
                      <a:prstDash val="solid"/>
                      <a:round/>
                      <a:headEnd type="none" w="med" len="med"/>
                      <a:tailEnd type="none" w="med" len="med"/>
                    </a:lnB>
                  </a:tcPr>
                </a:tc>
              </a:tr>
              <a:tr h="315021">
                <a:tc>
                  <a:txBody>
                    <a:bodyPr/>
                    <a:lstStyle/>
                    <a:p>
                      <a:pPr algn="ctr">
                        <a:spcAft>
                          <a:spcPts val="0"/>
                        </a:spcAft>
                      </a:pPr>
                      <a:r>
                        <a:rPr lang="ru-RU" sz="1200" dirty="0" smtClean="0">
                          <a:effectLst/>
                          <a:latin typeface="+mn-lt"/>
                          <a:ea typeface="Times New Roman" panose="02020603050405020304" pitchFamily="18" charset="0"/>
                        </a:rPr>
                        <a:t>1</a:t>
                      </a:r>
                      <a:endParaRPr lang="ru-RU" sz="1200" dirty="0">
                        <a:effectLst/>
                        <a:latin typeface="+mn-lt"/>
                        <a:ea typeface="Times New Roman" panose="02020603050405020304" pitchFamily="18" charset="0"/>
                      </a:endParaRPr>
                    </a:p>
                  </a:txBody>
                  <a:tcPr marL="52845" marR="52845" marT="0" marB="0">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spcAft>
                          <a:spcPts val="0"/>
                        </a:spcAft>
                      </a:pPr>
                      <a:r>
                        <a:rPr lang="ru-RU" sz="1200" dirty="0" smtClean="0">
                          <a:effectLst/>
                          <a:latin typeface="+mn-lt"/>
                        </a:rPr>
                        <a:t>Измерение характеристик фотонного излучения </a:t>
                      </a:r>
                      <a:endParaRPr lang="ru-RU" sz="1200" dirty="0">
                        <a:effectLst/>
                        <a:latin typeface="+mn-lt"/>
                        <a:ea typeface="Times New Roman" panose="02020603050405020304" pitchFamily="18" charset="0"/>
                      </a:endParaRPr>
                    </a:p>
                  </a:txBody>
                  <a:tcPr marL="52845" marR="52845"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just">
                        <a:spcAft>
                          <a:spcPts val="0"/>
                        </a:spcAft>
                      </a:pPr>
                      <a:r>
                        <a:rPr lang="ru-RU" sz="1200" dirty="0" smtClean="0">
                          <a:effectLst/>
                          <a:latin typeface="+mn-lt"/>
                          <a:ea typeface="Times New Roman" panose="02020603050405020304" pitchFamily="18" charset="0"/>
                        </a:rPr>
                        <a:t>1.Метрология – низкофоновые измерения, аттестованные поля свыше 100 Гр/ч</a:t>
                      </a:r>
                      <a:r>
                        <a:rPr lang="ru-RU" sz="1200" baseline="0" dirty="0" smtClean="0">
                          <a:effectLst/>
                          <a:latin typeface="+mn-lt"/>
                          <a:ea typeface="Times New Roman" panose="02020603050405020304" pitchFamily="18" charset="0"/>
                        </a:rPr>
                        <a:t> (100 Зв/ч), метрология гамма-излучения с энергиями свыше 1,33 МэВ;</a:t>
                      </a:r>
                    </a:p>
                    <a:p>
                      <a:pPr algn="just">
                        <a:spcAft>
                          <a:spcPts val="0"/>
                        </a:spcAft>
                      </a:pPr>
                      <a:r>
                        <a:rPr lang="ru-RU" sz="1200" baseline="0" dirty="0" smtClean="0">
                          <a:effectLst/>
                          <a:latin typeface="+mn-lt"/>
                          <a:ea typeface="Times New Roman" panose="02020603050405020304" pitchFamily="18" charset="0"/>
                        </a:rPr>
                        <a:t>2. Развитие технологии детекторов;</a:t>
                      </a:r>
                    </a:p>
                    <a:p>
                      <a:pPr algn="just">
                        <a:spcAft>
                          <a:spcPts val="0"/>
                        </a:spcAft>
                      </a:pPr>
                      <a:r>
                        <a:rPr lang="ru-RU" sz="1200" baseline="0" dirty="0" smtClean="0">
                          <a:effectLst/>
                          <a:latin typeface="+mn-lt"/>
                          <a:ea typeface="Times New Roman" panose="02020603050405020304" pitchFamily="18" charset="0"/>
                        </a:rPr>
                        <a:t>3. Создание отечественных рабочих эталонов ионизационных камер.</a:t>
                      </a:r>
                      <a:endParaRPr lang="ru-RU" sz="1200" dirty="0">
                        <a:effectLst/>
                        <a:latin typeface="+mn-lt"/>
                        <a:ea typeface="Times New Roman" panose="02020603050405020304" pitchFamily="18" charset="0"/>
                      </a:endParaRPr>
                    </a:p>
                  </a:txBody>
                  <a:tcPr marL="52845" marR="52845" marT="0" marB="0">
                    <a:lnL w="12700" cap="flat" cmpd="sng" algn="ctr">
                      <a:solidFill>
                        <a:srgbClr val="00206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r>
              <a:tr h="186497">
                <a:tc>
                  <a:txBody>
                    <a:bodyPr/>
                    <a:lstStyle/>
                    <a:p>
                      <a:pPr algn="ctr">
                        <a:spcAft>
                          <a:spcPts val="0"/>
                        </a:spcAft>
                      </a:pPr>
                      <a:r>
                        <a:rPr lang="ru-RU" sz="1200" dirty="0" smtClean="0">
                          <a:effectLst/>
                          <a:latin typeface="+mn-lt"/>
                          <a:ea typeface="Times New Roman" panose="02020603050405020304" pitchFamily="18" charset="0"/>
                        </a:rPr>
                        <a:t>2</a:t>
                      </a:r>
                      <a:endParaRPr lang="ru-RU" sz="1200" dirty="0">
                        <a:effectLst/>
                        <a:latin typeface="+mn-lt"/>
                        <a:ea typeface="Times New Roman" panose="02020603050405020304" pitchFamily="18" charset="0"/>
                      </a:endParaRPr>
                    </a:p>
                  </a:txBody>
                  <a:tcPr marL="52845" marR="52845" marT="0" marB="0">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spcAft>
                          <a:spcPts val="0"/>
                        </a:spcAft>
                      </a:pPr>
                      <a:r>
                        <a:rPr lang="ru-RU" sz="1200" dirty="0" smtClean="0">
                          <a:effectLst/>
                          <a:latin typeface="+mn-lt"/>
                          <a:ea typeface="Times New Roman" panose="02020603050405020304" pitchFamily="18" charset="0"/>
                        </a:rPr>
                        <a:t>Нейтронные измерения </a:t>
                      </a:r>
                      <a:endParaRPr lang="ru-RU" sz="1200" dirty="0">
                        <a:effectLst/>
                        <a:latin typeface="+mn-lt"/>
                        <a:ea typeface="Times New Roman" panose="02020603050405020304" pitchFamily="18" charset="0"/>
                      </a:endParaRPr>
                    </a:p>
                  </a:txBody>
                  <a:tcPr marL="52845" marR="52845"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indent="0" algn="just">
                        <a:spcAft>
                          <a:spcPts val="0"/>
                        </a:spcAft>
                        <a:buNone/>
                      </a:pPr>
                      <a:r>
                        <a:rPr lang="ru-RU" sz="1200" dirty="0" smtClean="0">
                          <a:effectLst/>
                          <a:latin typeface="+mn-lt"/>
                          <a:ea typeface="Times New Roman" panose="02020603050405020304" pitchFamily="18" charset="0"/>
                        </a:rPr>
                        <a:t>1.Метрология во всех энергетических диапазонах;</a:t>
                      </a:r>
                    </a:p>
                    <a:p>
                      <a:pPr marL="0" indent="0" algn="just">
                        <a:spcAft>
                          <a:spcPts val="0"/>
                        </a:spcAft>
                        <a:buNone/>
                      </a:pPr>
                      <a:r>
                        <a:rPr lang="ru-RU" sz="1200" dirty="0" smtClean="0">
                          <a:effectLst/>
                          <a:latin typeface="+mn-lt"/>
                          <a:ea typeface="Times New Roman" panose="02020603050405020304" pitchFamily="18" charset="0"/>
                        </a:rPr>
                        <a:t>2.Отсутствие рабочих эталонов спектрометров нейтронов;</a:t>
                      </a:r>
                    </a:p>
                    <a:p>
                      <a:pPr marL="0" indent="0" algn="just">
                        <a:spcAft>
                          <a:spcPts val="0"/>
                        </a:spcAft>
                        <a:buNone/>
                      </a:pPr>
                      <a:r>
                        <a:rPr lang="ru-RU" sz="1200" dirty="0" smtClean="0">
                          <a:effectLst/>
                          <a:latin typeface="+mn-lt"/>
                          <a:ea typeface="Times New Roman" panose="02020603050405020304" pitchFamily="18" charset="0"/>
                        </a:rPr>
                        <a:t>3.Развитие работ по дозиметрии нейтронов.</a:t>
                      </a:r>
                    </a:p>
                  </a:txBody>
                  <a:tcPr marL="52845" marR="52845" marT="0" marB="0">
                    <a:lnL w="12700" cap="flat" cmpd="sng" algn="ctr">
                      <a:solidFill>
                        <a:srgbClr val="00206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r>
              <a:tr h="592048">
                <a:tc>
                  <a:txBody>
                    <a:bodyPr/>
                    <a:lstStyle/>
                    <a:p>
                      <a:pPr algn="ctr">
                        <a:spcAft>
                          <a:spcPts val="0"/>
                        </a:spcAft>
                      </a:pPr>
                      <a:r>
                        <a:rPr lang="ru-RU" sz="1200" dirty="0" smtClean="0">
                          <a:effectLst/>
                          <a:latin typeface="+mn-lt"/>
                          <a:ea typeface="Times New Roman" panose="02020603050405020304" pitchFamily="18" charset="0"/>
                        </a:rPr>
                        <a:t>3</a:t>
                      </a:r>
                      <a:endParaRPr lang="ru-RU" sz="1200" dirty="0">
                        <a:effectLst/>
                        <a:latin typeface="+mn-lt"/>
                        <a:ea typeface="Times New Roman" panose="02020603050405020304" pitchFamily="18" charset="0"/>
                      </a:endParaRPr>
                    </a:p>
                  </a:txBody>
                  <a:tcPr marL="52845" marR="52845" marT="0" marB="0">
                    <a:lnR w="12700" cap="flat" cmpd="sng" algn="ctr">
                      <a:solidFill>
                        <a:schemeClr val="tx2"/>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spcAft>
                          <a:spcPts val="0"/>
                        </a:spcAft>
                      </a:pPr>
                      <a:r>
                        <a:rPr lang="ru-RU" sz="1200" dirty="0" smtClean="0">
                          <a:effectLst/>
                          <a:latin typeface="+mn-lt"/>
                        </a:rPr>
                        <a:t>Контроль/измерение поверхностного радиоактивного загрязнения</a:t>
                      </a:r>
                      <a:endParaRPr lang="ru-RU" sz="1200" dirty="0">
                        <a:effectLst/>
                        <a:latin typeface="+mn-lt"/>
                        <a:ea typeface="Times New Roman" panose="02020603050405020304" pitchFamily="18" charset="0"/>
                      </a:endParaRPr>
                    </a:p>
                  </a:txBody>
                  <a:tcPr marL="52845" marR="52845" marT="0" marB="0">
                    <a:lnL w="12700" cap="flat" cmpd="sng" algn="ctr">
                      <a:solidFill>
                        <a:schemeClr val="tx2"/>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just">
                        <a:spcAft>
                          <a:spcPts val="0"/>
                        </a:spcAft>
                      </a:pPr>
                      <a:r>
                        <a:rPr lang="ru-RU" sz="1200" dirty="0" smtClean="0">
                          <a:effectLst/>
                          <a:latin typeface="+mn-lt"/>
                          <a:ea typeface="Times New Roman" panose="02020603050405020304" pitchFamily="18" charset="0"/>
                        </a:rPr>
                        <a:t>1.Выпуск и аттестация образцовых источников с нормированной неравномерностью  плотности потока частиц</a:t>
                      </a:r>
                      <a:r>
                        <a:rPr lang="ru-RU" sz="1200" baseline="0" dirty="0" smtClean="0">
                          <a:effectLst/>
                          <a:latin typeface="+mn-lt"/>
                          <a:ea typeface="Times New Roman" panose="02020603050405020304" pitchFamily="18" charset="0"/>
                        </a:rPr>
                        <a:t> (рабочий эталон радиометра поверхностной активности)</a:t>
                      </a:r>
                    </a:p>
                    <a:p>
                      <a:pPr algn="just">
                        <a:spcAft>
                          <a:spcPts val="0"/>
                        </a:spcAft>
                      </a:pPr>
                      <a:r>
                        <a:rPr lang="ru-RU" sz="1200" baseline="0" dirty="0" smtClean="0">
                          <a:effectLst/>
                          <a:latin typeface="+mn-lt"/>
                          <a:ea typeface="Times New Roman" panose="02020603050405020304" pitchFamily="18" charset="0"/>
                        </a:rPr>
                        <a:t>2. Оптимизация конструкций установок и методов </a:t>
                      </a:r>
                      <a:r>
                        <a:rPr lang="ru-RU" sz="1200" baseline="0" dirty="0" smtClean="0">
                          <a:solidFill>
                            <a:schemeClr val="tx1"/>
                          </a:solidFill>
                          <a:effectLst/>
                          <a:latin typeface="+mn-lt"/>
                          <a:ea typeface="Times New Roman" panose="02020603050405020304" pitchFamily="18" charset="0"/>
                        </a:rPr>
                        <a:t>измерений.</a:t>
                      </a:r>
                      <a:endParaRPr lang="ru-RU" sz="1200" dirty="0">
                        <a:solidFill>
                          <a:schemeClr val="tx1"/>
                        </a:solidFill>
                        <a:effectLst/>
                        <a:latin typeface="+mn-lt"/>
                        <a:ea typeface="Times New Roman" panose="02020603050405020304" pitchFamily="18" charset="0"/>
                      </a:endParaRPr>
                    </a:p>
                  </a:txBody>
                  <a:tcPr marL="52845" marR="52845" marT="0" marB="0">
                    <a:lnL w="12700" cap="flat" cmpd="sng" algn="ctr">
                      <a:solidFill>
                        <a:srgbClr val="00206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r>
              <a:tr h="315021">
                <a:tc>
                  <a:txBody>
                    <a:bodyPr/>
                    <a:lstStyle/>
                    <a:p>
                      <a:pPr algn="ctr">
                        <a:spcAft>
                          <a:spcPts val="0"/>
                        </a:spcAft>
                      </a:pPr>
                      <a:r>
                        <a:rPr lang="ru-RU" sz="1200" dirty="0" smtClean="0">
                          <a:effectLst/>
                          <a:latin typeface="+mn-lt"/>
                          <a:ea typeface="Times New Roman" panose="02020603050405020304" pitchFamily="18" charset="0"/>
                        </a:rPr>
                        <a:t>4</a:t>
                      </a:r>
                      <a:endParaRPr lang="ru-RU" sz="1200" dirty="0">
                        <a:effectLst/>
                        <a:latin typeface="+mn-lt"/>
                        <a:ea typeface="Times New Roman" panose="02020603050405020304" pitchFamily="18" charset="0"/>
                      </a:endParaRPr>
                    </a:p>
                  </a:txBody>
                  <a:tcPr marL="52845" marR="52845" marT="0" marB="0">
                    <a:lnR w="12700" cap="flat" cmpd="sng" algn="ctr">
                      <a:solidFill>
                        <a:schemeClr val="tx2"/>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spcAft>
                          <a:spcPts val="0"/>
                        </a:spcAft>
                      </a:pPr>
                      <a:r>
                        <a:rPr lang="en-US" sz="1200" dirty="0" smtClean="0">
                          <a:effectLst/>
                          <a:latin typeface="+mn-lt"/>
                        </a:rPr>
                        <a:t>On-line</a:t>
                      </a:r>
                      <a:r>
                        <a:rPr lang="en-US" sz="1200" baseline="0" dirty="0" smtClean="0">
                          <a:effectLst/>
                          <a:latin typeface="+mn-lt"/>
                        </a:rPr>
                        <a:t> </a:t>
                      </a:r>
                      <a:r>
                        <a:rPr lang="ru-RU" sz="1200" baseline="0" dirty="0" smtClean="0">
                          <a:effectLst/>
                          <a:latin typeface="+mn-lt"/>
                        </a:rPr>
                        <a:t>измерения </a:t>
                      </a:r>
                      <a:r>
                        <a:rPr lang="ru-RU" sz="1200" dirty="0" smtClean="0">
                          <a:effectLst/>
                          <a:latin typeface="+mn-lt"/>
                        </a:rPr>
                        <a:t>ОА р/а аэрозолей</a:t>
                      </a:r>
                      <a:endParaRPr lang="ru-RU" sz="1200" dirty="0">
                        <a:effectLst/>
                        <a:latin typeface="+mn-lt"/>
                        <a:ea typeface="Times New Roman" panose="02020603050405020304" pitchFamily="18" charset="0"/>
                      </a:endParaRPr>
                    </a:p>
                  </a:txBody>
                  <a:tcPr marL="52845" marR="52845" marT="0" marB="0">
                    <a:lnL w="12700" cap="flat" cmpd="sng" algn="ctr">
                      <a:solidFill>
                        <a:schemeClr val="tx2"/>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just">
                        <a:spcAft>
                          <a:spcPts val="0"/>
                        </a:spcAft>
                      </a:pPr>
                      <a:r>
                        <a:rPr lang="ru-RU" sz="1200" dirty="0" smtClean="0">
                          <a:solidFill>
                            <a:schemeClr val="tx1"/>
                          </a:solidFill>
                          <a:effectLst/>
                          <a:latin typeface="+mn-lt"/>
                          <a:ea typeface="Times New Roman" panose="02020603050405020304" pitchFamily="18" charset="0"/>
                        </a:rPr>
                        <a:t>1.Проведение</a:t>
                      </a:r>
                      <a:r>
                        <a:rPr lang="ru-RU" sz="1200" baseline="0" dirty="0" smtClean="0">
                          <a:solidFill>
                            <a:schemeClr val="tx1"/>
                          </a:solidFill>
                          <a:effectLst/>
                          <a:latin typeface="+mn-lt"/>
                          <a:ea typeface="Times New Roman" panose="02020603050405020304" pitchFamily="18" charset="0"/>
                        </a:rPr>
                        <a:t> испытаний в целях утверждения типа САИ (в ранге эталонного СИ);</a:t>
                      </a:r>
                      <a:endParaRPr lang="ru-RU" sz="1200" dirty="0" smtClean="0">
                        <a:solidFill>
                          <a:schemeClr val="tx1"/>
                        </a:solidFill>
                        <a:effectLst/>
                        <a:latin typeface="+mn-lt"/>
                        <a:ea typeface="Times New Roman" panose="02020603050405020304" pitchFamily="18" charset="0"/>
                      </a:endParaRPr>
                    </a:p>
                    <a:p>
                      <a:pPr algn="just">
                        <a:spcAft>
                          <a:spcPts val="0"/>
                        </a:spcAft>
                      </a:pPr>
                      <a:r>
                        <a:rPr lang="ru-RU" sz="1200" dirty="0" smtClean="0">
                          <a:effectLst/>
                          <a:latin typeface="+mn-lt"/>
                          <a:ea typeface="Times New Roman" panose="02020603050405020304" pitchFamily="18" charset="0"/>
                        </a:rPr>
                        <a:t>2.Совершенствование</a:t>
                      </a:r>
                      <a:r>
                        <a:rPr lang="ru-RU" sz="1200" baseline="0" dirty="0" smtClean="0">
                          <a:effectLst/>
                          <a:latin typeface="+mn-lt"/>
                          <a:ea typeface="Times New Roman" panose="02020603050405020304" pitchFamily="18" charset="0"/>
                        </a:rPr>
                        <a:t> методов компенсации влияния на измерения радона, ИРГ;</a:t>
                      </a:r>
                      <a:endParaRPr lang="ru-RU" sz="1200" dirty="0">
                        <a:effectLst/>
                        <a:latin typeface="+mn-lt"/>
                        <a:ea typeface="Times New Roman" panose="02020603050405020304" pitchFamily="18" charset="0"/>
                      </a:endParaRPr>
                    </a:p>
                  </a:txBody>
                  <a:tcPr marL="52845" marR="52845" marT="0" marB="0">
                    <a:lnL w="12700" cap="flat" cmpd="sng" algn="ctr">
                      <a:solidFill>
                        <a:srgbClr val="00206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r>
              <a:tr h="157510">
                <a:tc>
                  <a:txBody>
                    <a:bodyPr/>
                    <a:lstStyle/>
                    <a:p>
                      <a:pPr algn="ctr">
                        <a:spcAft>
                          <a:spcPts val="0"/>
                        </a:spcAft>
                      </a:pPr>
                      <a:r>
                        <a:rPr lang="ru-RU" sz="1200" dirty="0" smtClean="0">
                          <a:effectLst/>
                          <a:latin typeface="+mn-lt"/>
                          <a:ea typeface="Times New Roman" panose="02020603050405020304" pitchFamily="18" charset="0"/>
                        </a:rPr>
                        <a:t>5</a:t>
                      </a:r>
                      <a:endParaRPr lang="ru-RU" sz="1200" dirty="0">
                        <a:effectLst/>
                        <a:latin typeface="+mn-lt"/>
                        <a:ea typeface="Times New Roman" panose="02020603050405020304" pitchFamily="18" charset="0"/>
                      </a:endParaRPr>
                    </a:p>
                  </a:txBody>
                  <a:tcPr marL="52845" marR="52845" marT="0" marB="0">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spcAft>
                          <a:spcPts val="0"/>
                        </a:spcAft>
                      </a:pPr>
                      <a:r>
                        <a:rPr lang="en-US" sz="1200" dirty="0" smtClean="0">
                          <a:effectLst/>
                          <a:latin typeface="+mn-lt"/>
                        </a:rPr>
                        <a:t>On-line </a:t>
                      </a:r>
                      <a:r>
                        <a:rPr lang="ru-RU" sz="1200" dirty="0" smtClean="0">
                          <a:effectLst/>
                          <a:latin typeface="+mn-lt"/>
                        </a:rPr>
                        <a:t>измерения ОА йода </a:t>
                      </a:r>
                      <a:r>
                        <a:rPr lang="ru-RU" sz="1200" dirty="0">
                          <a:effectLst/>
                          <a:latin typeface="+mn-lt"/>
                        </a:rPr>
                        <a:t>–131</a:t>
                      </a:r>
                      <a:endParaRPr lang="ru-RU" sz="1200" dirty="0">
                        <a:effectLst/>
                        <a:latin typeface="+mn-lt"/>
                        <a:ea typeface="Times New Roman" panose="02020603050405020304" pitchFamily="18" charset="0"/>
                      </a:endParaRPr>
                    </a:p>
                  </a:txBody>
                  <a:tcPr marL="52845" marR="52845"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just">
                        <a:spcAft>
                          <a:spcPts val="0"/>
                        </a:spcAft>
                      </a:pPr>
                      <a:r>
                        <a:rPr lang="ru-RU" sz="1200" dirty="0" smtClean="0">
                          <a:effectLst/>
                          <a:latin typeface="+mn-lt"/>
                          <a:ea typeface="Times New Roman" panose="02020603050405020304" pitchFamily="18" charset="0"/>
                        </a:rPr>
                        <a:t>1.Аттестация и запуск в работу генератора р/а</a:t>
                      </a:r>
                      <a:r>
                        <a:rPr lang="ru-RU" sz="1200" baseline="0" dirty="0" smtClean="0">
                          <a:effectLst/>
                          <a:latin typeface="+mn-lt"/>
                          <a:ea typeface="Times New Roman" panose="02020603050405020304" pitchFamily="18" charset="0"/>
                        </a:rPr>
                        <a:t> йода;</a:t>
                      </a:r>
                    </a:p>
                    <a:p>
                      <a:pPr algn="just">
                        <a:spcAft>
                          <a:spcPts val="0"/>
                        </a:spcAft>
                      </a:pPr>
                      <a:r>
                        <a:rPr lang="ru-RU" sz="1200" dirty="0" smtClean="0">
                          <a:effectLst/>
                          <a:latin typeface="+mn-lt"/>
                          <a:ea typeface="Times New Roman" panose="02020603050405020304" pitchFamily="18" charset="0"/>
                        </a:rPr>
                        <a:t>2.Совершенствование</a:t>
                      </a:r>
                      <a:r>
                        <a:rPr lang="ru-RU" sz="1200" baseline="0" dirty="0" smtClean="0">
                          <a:effectLst/>
                          <a:latin typeface="+mn-lt"/>
                          <a:ea typeface="Times New Roman" panose="02020603050405020304" pitchFamily="18" charset="0"/>
                        </a:rPr>
                        <a:t> методов компенсации влияния на измерения сопутствующих радионуклидов;</a:t>
                      </a:r>
                      <a:endParaRPr lang="ru-RU" sz="1200" dirty="0" smtClean="0">
                        <a:effectLst/>
                        <a:latin typeface="+mn-lt"/>
                        <a:ea typeface="Times New Roman" panose="02020603050405020304" pitchFamily="18" charset="0"/>
                      </a:endParaRPr>
                    </a:p>
                  </a:txBody>
                  <a:tcPr marL="52845" marR="52845" marT="0" marB="0">
                    <a:lnL w="12700" cap="flat" cmpd="sng" algn="ctr">
                      <a:solidFill>
                        <a:srgbClr val="00206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r>
            </a:tbl>
          </a:graphicData>
        </a:graphic>
      </p:graphicFrame>
      <p:sp>
        <p:nvSpPr>
          <p:cNvPr id="7" name="Номер слайда 3"/>
          <p:cNvSpPr txBox="1">
            <a:spLocks/>
          </p:cNvSpPr>
          <p:nvPr/>
        </p:nvSpPr>
        <p:spPr>
          <a:xfrm>
            <a:off x="6884400" y="4796400"/>
            <a:ext cx="2133600" cy="274097"/>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ru-RU" sz="700" dirty="0" smtClean="0">
                <a:solidFill>
                  <a:srgbClr val="333333"/>
                </a:solidFill>
                <a:latin typeface="Arial" charset="0"/>
                <a:ea typeface="Arial" charset="0"/>
                <a:cs typeface="Arial" charset="0"/>
              </a:rPr>
              <a:t>15</a:t>
            </a:r>
            <a:endParaRPr lang="ru-RU" sz="700" dirty="0">
              <a:solidFill>
                <a:srgbClr val="333333"/>
              </a:solidFill>
              <a:latin typeface="Arial" charset="0"/>
              <a:ea typeface="Arial" charset="0"/>
              <a:cs typeface="Arial" charset="0"/>
            </a:endParaRPr>
          </a:p>
        </p:txBody>
      </p:sp>
    </p:spTree>
    <p:extLst>
      <p:ext uri="{BB962C8B-B14F-4D97-AF65-F5344CB8AC3E}">
        <p14:creationId xmlns:p14="http://schemas.microsoft.com/office/powerpoint/2010/main" val="24936562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Заголовок 1"/>
          <p:cNvSpPr txBox="1">
            <a:spLocks/>
          </p:cNvSpPr>
          <p:nvPr/>
        </p:nvSpPr>
        <p:spPr>
          <a:xfrm>
            <a:off x="387902" y="38702"/>
            <a:ext cx="7496466" cy="996177"/>
          </a:xfrm>
          <a:prstGeom prst="rect">
            <a:avLst/>
          </a:prstGeom>
        </p:spPr>
        <p:txBody>
          <a:bodyPr vert="horz" lIns="144000" tIns="49709" rIns="99417" bIns="49709" rtlCol="0" anchor="ctr">
            <a:noAutofit/>
          </a:bodyPr>
          <a:lstStyle/>
          <a:p>
            <a:pPr lvl="0">
              <a:spcBef>
                <a:spcPct val="0"/>
              </a:spcBef>
            </a:pPr>
            <a:endParaRPr lang="ru-RU" sz="2400" b="1" dirty="0">
              <a:latin typeface="Arial" pitchFamily="34" charset="0"/>
              <a:cs typeface="Arial" pitchFamily="34" charset="0"/>
            </a:endParaRPr>
          </a:p>
        </p:txBody>
      </p:sp>
      <p:pic>
        <p:nvPicPr>
          <p:cNvPr id="48" name="Рисунок 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7315" y="319146"/>
            <a:ext cx="1296143" cy="409268"/>
          </a:xfrm>
          <a:prstGeom prst="rect">
            <a:avLst/>
          </a:prstGeom>
        </p:spPr>
      </p:pic>
      <p:sp>
        <p:nvSpPr>
          <p:cNvPr id="4" name="Прямоугольник 3"/>
          <p:cNvSpPr/>
          <p:nvPr/>
        </p:nvSpPr>
        <p:spPr>
          <a:xfrm>
            <a:off x="117189" y="190999"/>
            <a:ext cx="7560840" cy="523220"/>
          </a:xfrm>
          <a:prstGeom prst="rect">
            <a:avLst/>
          </a:prstGeom>
        </p:spPr>
        <p:txBody>
          <a:bodyPr wrap="square">
            <a:spAutoFit/>
          </a:bodyPr>
          <a:lstStyle/>
          <a:p>
            <a:pPr marL="810260" indent="-810260" algn="just"/>
            <a:r>
              <a:rPr lang="ru-RU" sz="1400" b="1" dirty="0">
                <a:ea typeface="Times New Roman" panose="02020603050405020304" pitchFamily="18" charset="0"/>
              </a:rPr>
              <a:t>Проблемные вопросы и направления развития измерительных задач ядерного </a:t>
            </a:r>
            <a:r>
              <a:rPr lang="ru-RU" sz="1400" b="1" dirty="0" smtClean="0">
                <a:ea typeface="Times New Roman" panose="02020603050405020304" pitchFamily="18" charset="0"/>
              </a:rPr>
              <a:t>приборостроения (окончание)</a:t>
            </a:r>
            <a:endParaRPr lang="ru-RU" sz="1400" b="1" dirty="0">
              <a:effectLst/>
              <a:ea typeface="Times New Roman" panose="02020603050405020304" pitchFamily="18" charset="0"/>
            </a:endParaRPr>
          </a:p>
        </p:txBody>
      </p:sp>
      <p:graphicFrame>
        <p:nvGraphicFramePr>
          <p:cNvPr id="5" name="Таблица 4"/>
          <p:cNvGraphicFramePr>
            <a:graphicFrameLocks noGrp="1"/>
          </p:cNvGraphicFramePr>
          <p:nvPr>
            <p:extLst>
              <p:ext uri="{D42A27DB-BD31-4B8C-83A1-F6EECF244321}">
                <p14:modId xmlns:p14="http://schemas.microsoft.com/office/powerpoint/2010/main" val="1798794626"/>
              </p:ext>
            </p:extLst>
          </p:nvPr>
        </p:nvGraphicFramePr>
        <p:xfrm>
          <a:off x="179512" y="748728"/>
          <a:ext cx="8702357" cy="3238405"/>
        </p:xfrm>
        <a:graphic>
          <a:graphicData uri="http://schemas.openxmlformats.org/drawingml/2006/table">
            <a:tbl>
              <a:tblPr>
                <a:tableStyleId>{5C22544A-7EE6-4342-B048-85BDC9FD1C3A}</a:tableStyleId>
              </a:tblPr>
              <a:tblGrid>
                <a:gridCol w="304301"/>
                <a:gridCol w="2376264"/>
                <a:gridCol w="6021792"/>
              </a:tblGrid>
              <a:tr h="251365">
                <a:tc>
                  <a:txBody>
                    <a:bodyPr/>
                    <a:lstStyle/>
                    <a:p>
                      <a:pPr>
                        <a:spcAft>
                          <a:spcPts val="0"/>
                        </a:spcAft>
                      </a:pPr>
                      <a:endParaRPr lang="ru-RU" sz="1400" dirty="0" smtClean="0">
                        <a:effectLst/>
                        <a:latin typeface="+mn-lt"/>
                      </a:endParaRPr>
                    </a:p>
                  </a:txBody>
                  <a:tcPr marL="52845" marR="52845" marT="0" marB="0">
                    <a:lnR w="12700" cap="flat" cmpd="sng" algn="ctr">
                      <a:solidFill>
                        <a:srgbClr val="002060"/>
                      </a:solidFill>
                      <a:prstDash val="solid"/>
                      <a:round/>
                      <a:headEnd type="none" w="med" len="med"/>
                      <a:tailEnd type="none" w="med" len="med"/>
                    </a:lnR>
                    <a:lnB w="12700" cap="flat" cmpd="sng" algn="ctr">
                      <a:solidFill>
                        <a:srgbClr val="002060"/>
                      </a:solidFill>
                      <a:prstDash val="solid"/>
                      <a:round/>
                      <a:headEnd type="none" w="med" len="med"/>
                      <a:tailEnd type="none" w="med" len="med"/>
                    </a:lnB>
                  </a:tcPr>
                </a:tc>
                <a:tc>
                  <a:txBody>
                    <a:bodyPr/>
                    <a:lstStyle/>
                    <a:p>
                      <a:pPr>
                        <a:spcAft>
                          <a:spcPts val="0"/>
                        </a:spcAft>
                      </a:pPr>
                      <a:r>
                        <a:rPr lang="ru-RU" sz="1400" dirty="0">
                          <a:effectLst/>
                          <a:latin typeface="+mn-lt"/>
                        </a:rPr>
                        <a:t>        </a:t>
                      </a:r>
                      <a:r>
                        <a:rPr lang="ru-RU" sz="1400" dirty="0" smtClean="0">
                          <a:effectLst/>
                          <a:latin typeface="+mn-lt"/>
                        </a:rPr>
                        <a:t>Измерительные задачи</a:t>
                      </a:r>
                    </a:p>
                  </a:txBody>
                  <a:tcPr marL="52845" marR="52845"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B w="12700" cap="flat" cmpd="sng" algn="ctr">
                      <a:solidFill>
                        <a:srgbClr val="002060"/>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1400" dirty="0" smtClean="0">
                          <a:effectLst/>
                          <a:latin typeface="+mn-lt"/>
                        </a:rPr>
                        <a:t>Проблемные вопросы , направления развития</a:t>
                      </a:r>
                    </a:p>
                  </a:txBody>
                  <a:tcPr marL="52845" marR="52845" marT="0" marB="0">
                    <a:lnL w="12700" cap="flat" cmpd="sng" algn="ctr">
                      <a:solidFill>
                        <a:srgbClr val="002060"/>
                      </a:solidFill>
                      <a:prstDash val="solid"/>
                      <a:round/>
                      <a:headEnd type="none" w="med" len="med"/>
                      <a:tailEnd type="none" w="med" len="med"/>
                    </a:lnL>
                    <a:lnB w="12700" cap="flat" cmpd="sng" algn="ctr">
                      <a:solidFill>
                        <a:srgbClr val="002060"/>
                      </a:solidFill>
                      <a:prstDash val="solid"/>
                      <a:round/>
                      <a:headEnd type="none" w="med" len="med"/>
                      <a:tailEnd type="none" w="med" len="med"/>
                    </a:lnB>
                  </a:tcPr>
                </a:tc>
              </a:tr>
              <a:tr h="157510">
                <a:tc>
                  <a:txBody>
                    <a:bodyPr/>
                    <a:lstStyle/>
                    <a:p>
                      <a:pPr algn="ctr">
                        <a:spcAft>
                          <a:spcPts val="0"/>
                        </a:spcAft>
                      </a:pPr>
                      <a:r>
                        <a:rPr lang="ru-RU" sz="1400" dirty="0" smtClean="0">
                          <a:effectLst/>
                          <a:latin typeface="+mn-lt"/>
                          <a:ea typeface="Times New Roman" panose="02020603050405020304" pitchFamily="18" charset="0"/>
                        </a:rPr>
                        <a:t>6</a:t>
                      </a:r>
                      <a:endParaRPr lang="ru-RU" sz="1400" dirty="0">
                        <a:effectLst/>
                        <a:latin typeface="+mn-lt"/>
                        <a:ea typeface="Times New Roman" panose="02020603050405020304" pitchFamily="18" charset="0"/>
                      </a:endParaRPr>
                    </a:p>
                  </a:txBody>
                  <a:tcPr marL="52845" marR="52845" marT="0" marB="0">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spcAft>
                          <a:spcPts val="0"/>
                        </a:spcAft>
                      </a:pPr>
                      <a:r>
                        <a:rPr lang="ru-RU" sz="1400" dirty="0" smtClean="0">
                          <a:effectLst/>
                          <a:latin typeface="+mn-lt"/>
                        </a:rPr>
                        <a:t>Измерение ОА инертных р/а газов</a:t>
                      </a:r>
                      <a:endParaRPr lang="ru-RU" sz="1400" dirty="0">
                        <a:effectLst/>
                        <a:latin typeface="+mn-lt"/>
                        <a:ea typeface="Times New Roman" panose="02020603050405020304" pitchFamily="18" charset="0"/>
                      </a:endParaRPr>
                    </a:p>
                  </a:txBody>
                  <a:tcPr marL="52845" marR="52845"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just">
                        <a:spcAft>
                          <a:spcPts val="0"/>
                        </a:spcAft>
                      </a:pPr>
                      <a:r>
                        <a:rPr lang="ru-RU" sz="1400" dirty="0" smtClean="0">
                          <a:effectLst/>
                          <a:latin typeface="+mn-lt"/>
                          <a:ea typeface="Times New Roman" panose="02020603050405020304" pitchFamily="18" charset="0"/>
                        </a:rPr>
                        <a:t>1. Ограниченные возможности приобретения образцовых источников ИРГ по номенклатуре</a:t>
                      </a:r>
                      <a:r>
                        <a:rPr lang="ru-RU" sz="1400" baseline="0" dirty="0" smtClean="0">
                          <a:effectLst/>
                          <a:latin typeface="+mn-lt"/>
                          <a:ea typeface="Times New Roman" panose="02020603050405020304" pitchFamily="18" charset="0"/>
                        </a:rPr>
                        <a:t> и активности. Паспортизованная активность устанавливаемая поставщиком указывается с погрешностью </a:t>
                      </a:r>
                      <a:r>
                        <a:rPr lang="en-US" sz="1400" baseline="0" dirty="0" smtClean="0">
                          <a:effectLst/>
                          <a:latin typeface="+mn-lt"/>
                          <a:ea typeface="Times New Roman" panose="02020603050405020304" pitchFamily="18" charset="0"/>
                        </a:rPr>
                        <a:t>±30%</a:t>
                      </a:r>
                      <a:endParaRPr lang="ru-RU" sz="1400" dirty="0">
                        <a:effectLst/>
                        <a:latin typeface="+mn-lt"/>
                        <a:ea typeface="Times New Roman" panose="02020603050405020304" pitchFamily="18" charset="0"/>
                      </a:endParaRPr>
                    </a:p>
                  </a:txBody>
                  <a:tcPr marL="52845" marR="52845" marT="0" marB="0">
                    <a:lnL w="12700" cap="flat" cmpd="sng" algn="ctr">
                      <a:solidFill>
                        <a:srgbClr val="00206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r>
              <a:tr h="157510">
                <a:tc>
                  <a:txBody>
                    <a:bodyPr/>
                    <a:lstStyle/>
                    <a:p>
                      <a:pPr algn="ctr">
                        <a:spcAft>
                          <a:spcPts val="0"/>
                        </a:spcAft>
                      </a:pPr>
                      <a:r>
                        <a:rPr lang="ru-RU" sz="1400" dirty="0" smtClean="0">
                          <a:effectLst/>
                          <a:latin typeface="+mn-lt"/>
                          <a:ea typeface="Times New Roman" panose="02020603050405020304" pitchFamily="18" charset="0"/>
                        </a:rPr>
                        <a:t>7</a:t>
                      </a:r>
                      <a:endParaRPr lang="ru-RU" sz="1400" dirty="0">
                        <a:effectLst/>
                        <a:latin typeface="+mn-lt"/>
                        <a:ea typeface="Times New Roman" panose="02020603050405020304" pitchFamily="18" charset="0"/>
                      </a:endParaRPr>
                    </a:p>
                  </a:txBody>
                  <a:tcPr marL="52845" marR="52845" marT="0" marB="0" anchor="ctr">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spcAft>
                          <a:spcPts val="0"/>
                        </a:spcAft>
                      </a:pPr>
                      <a:r>
                        <a:rPr lang="ru-RU" sz="1400" dirty="0" smtClean="0">
                          <a:effectLst/>
                          <a:latin typeface="+mn-lt"/>
                        </a:rPr>
                        <a:t>Измерение ОА р/а жидких сред</a:t>
                      </a:r>
                      <a:endParaRPr lang="ru-RU" sz="1400" dirty="0">
                        <a:effectLst/>
                        <a:latin typeface="+mn-lt"/>
                        <a:ea typeface="Times New Roman" panose="02020603050405020304" pitchFamily="18" charset="0"/>
                      </a:endParaRPr>
                    </a:p>
                  </a:txBody>
                  <a:tcPr marL="52845" marR="52845"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just">
                        <a:spcAft>
                          <a:spcPts val="0"/>
                        </a:spcAft>
                      </a:pPr>
                      <a:r>
                        <a:rPr lang="en-US" sz="1400" dirty="0" smtClean="0">
                          <a:effectLst/>
                          <a:latin typeface="+mn-lt"/>
                          <a:ea typeface="Times New Roman" panose="02020603050405020304" pitchFamily="18" charset="0"/>
                        </a:rPr>
                        <a:t>1</a:t>
                      </a:r>
                      <a:r>
                        <a:rPr lang="ru-RU" sz="1400" dirty="0" smtClean="0">
                          <a:effectLst/>
                          <a:latin typeface="+mn-lt"/>
                          <a:ea typeface="Times New Roman" panose="02020603050405020304" pitchFamily="18" charset="0"/>
                        </a:rPr>
                        <a:t>. Аттестация</a:t>
                      </a:r>
                      <a:r>
                        <a:rPr lang="ru-RU" sz="1400" baseline="0" dirty="0" smtClean="0">
                          <a:effectLst/>
                          <a:latin typeface="+mn-lt"/>
                          <a:ea typeface="Times New Roman" panose="02020603050405020304" pitchFamily="18" charset="0"/>
                        </a:rPr>
                        <a:t> и запуск в работу рабочего эталона жидких сред с нормированными значениями объемной активности</a:t>
                      </a:r>
                      <a:endParaRPr lang="ru-RU" sz="1400" dirty="0">
                        <a:effectLst/>
                        <a:latin typeface="+mn-lt"/>
                        <a:ea typeface="Times New Roman" panose="02020603050405020304" pitchFamily="18" charset="0"/>
                      </a:endParaRPr>
                    </a:p>
                  </a:txBody>
                  <a:tcPr marL="52845" marR="52845" marT="0" marB="0" anchor="ctr">
                    <a:lnL w="12700" cap="flat" cmpd="sng" algn="ctr">
                      <a:solidFill>
                        <a:srgbClr val="00206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r>
              <a:tr h="315021">
                <a:tc>
                  <a:txBody>
                    <a:bodyPr/>
                    <a:lstStyle/>
                    <a:p>
                      <a:pPr algn="ctr">
                        <a:spcAft>
                          <a:spcPts val="0"/>
                        </a:spcAft>
                      </a:pPr>
                      <a:r>
                        <a:rPr lang="ru-RU" sz="1400" dirty="0" smtClean="0">
                          <a:effectLst/>
                          <a:latin typeface="+mn-lt"/>
                          <a:ea typeface="Times New Roman" panose="02020603050405020304" pitchFamily="18" charset="0"/>
                        </a:rPr>
                        <a:t>8</a:t>
                      </a:r>
                      <a:endParaRPr lang="ru-RU" sz="1400" dirty="0">
                        <a:effectLst/>
                        <a:latin typeface="+mn-lt"/>
                        <a:ea typeface="Times New Roman" panose="02020603050405020304" pitchFamily="18" charset="0"/>
                      </a:endParaRPr>
                    </a:p>
                  </a:txBody>
                  <a:tcPr marL="52845" marR="52845" marT="0" marB="0">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spcAft>
                          <a:spcPts val="0"/>
                        </a:spcAft>
                      </a:pPr>
                      <a:r>
                        <a:rPr lang="ru-RU" sz="1400" dirty="0" smtClean="0">
                          <a:effectLst/>
                          <a:latin typeface="+mn-lt"/>
                          <a:ea typeface="Times New Roman" panose="02020603050405020304" pitchFamily="18" charset="0"/>
                        </a:rPr>
                        <a:t>Технологическая спектрометрия</a:t>
                      </a:r>
                      <a:endParaRPr lang="ru-RU" sz="1400" dirty="0">
                        <a:effectLst/>
                        <a:latin typeface="+mn-lt"/>
                        <a:ea typeface="Times New Roman" panose="02020603050405020304" pitchFamily="18" charset="0"/>
                      </a:endParaRPr>
                    </a:p>
                  </a:txBody>
                  <a:tcPr marL="52845" marR="52845"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just">
                        <a:spcAft>
                          <a:spcPts val="0"/>
                        </a:spcAft>
                      </a:pPr>
                      <a:r>
                        <a:rPr lang="ru-RU" sz="1400" dirty="0" smtClean="0">
                          <a:effectLst/>
                          <a:latin typeface="+mn-lt"/>
                          <a:ea typeface="Times New Roman" panose="02020603050405020304" pitchFamily="18" charset="0"/>
                        </a:rPr>
                        <a:t>1. Развитие работ по улучшению методического обеспечения  </a:t>
                      </a:r>
                      <a:r>
                        <a:rPr lang="en-US" sz="1400" dirty="0" smtClean="0">
                          <a:effectLst/>
                          <a:latin typeface="+mn-lt"/>
                          <a:ea typeface="Times New Roman" panose="02020603050405020304" pitchFamily="18" charset="0"/>
                        </a:rPr>
                        <a:t>on-line </a:t>
                      </a:r>
                      <a:r>
                        <a:rPr lang="ru-RU" sz="1400" dirty="0" smtClean="0">
                          <a:effectLst/>
                          <a:latin typeface="+mn-lt"/>
                          <a:ea typeface="Times New Roman" panose="02020603050405020304" pitchFamily="18" charset="0"/>
                        </a:rPr>
                        <a:t> спектрометрических измерений;</a:t>
                      </a:r>
                    </a:p>
                    <a:p>
                      <a:pPr algn="just">
                        <a:spcAft>
                          <a:spcPts val="0"/>
                        </a:spcAft>
                      </a:pPr>
                      <a:r>
                        <a:rPr lang="ru-RU" sz="1400" dirty="0" smtClean="0">
                          <a:effectLst/>
                          <a:latin typeface="+mn-lt"/>
                          <a:ea typeface="Times New Roman" panose="02020603050405020304" pitchFamily="18" charset="0"/>
                        </a:rPr>
                        <a:t>2. Совершенствование работы </a:t>
                      </a:r>
                      <a:r>
                        <a:rPr lang="ru-RU" sz="1400" dirty="0" err="1" smtClean="0">
                          <a:effectLst/>
                          <a:latin typeface="+mn-lt"/>
                          <a:ea typeface="Times New Roman" panose="02020603050405020304" pitchFamily="18" charset="0"/>
                        </a:rPr>
                        <a:t>пробоотборных</a:t>
                      </a:r>
                      <a:r>
                        <a:rPr lang="ru-RU" sz="1400" dirty="0" smtClean="0">
                          <a:effectLst/>
                          <a:latin typeface="+mn-lt"/>
                          <a:ea typeface="Times New Roman" panose="02020603050405020304" pitchFamily="18" charset="0"/>
                        </a:rPr>
                        <a:t> трактов в автоматическом режиме</a:t>
                      </a:r>
                      <a:endParaRPr lang="ru-RU" sz="1400" dirty="0">
                        <a:effectLst/>
                        <a:latin typeface="+mn-lt"/>
                        <a:ea typeface="Times New Roman" panose="02020603050405020304" pitchFamily="18" charset="0"/>
                      </a:endParaRPr>
                    </a:p>
                  </a:txBody>
                  <a:tcPr marL="52845" marR="52845" marT="0" marB="0">
                    <a:lnL w="12700" cap="flat" cmpd="sng" algn="ctr">
                      <a:solidFill>
                        <a:srgbClr val="00206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r>
              <a:tr h="205019">
                <a:tc>
                  <a:txBody>
                    <a:bodyPr/>
                    <a:lstStyle/>
                    <a:p>
                      <a:pPr algn="ctr">
                        <a:spcAft>
                          <a:spcPts val="0"/>
                        </a:spcAft>
                      </a:pPr>
                      <a:r>
                        <a:rPr lang="ru-RU" sz="1400" dirty="0" smtClean="0">
                          <a:effectLst/>
                          <a:latin typeface="+mn-lt"/>
                          <a:ea typeface="Times New Roman" panose="02020603050405020304" pitchFamily="18" charset="0"/>
                        </a:rPr>
                        <a:t>9</a:t>
                      </a:r>
                      <a:endParaRPr lang="ru-RU" sz="1400" dirty="0">
                        <a:effectLst/>
                        <a:latin typeface="+mn-lt"/>
                        <a:ea typeface="Times New Roman" panose="02020603050405020304" pitchFamily="18" charset="0"/>
                      </a:endParaRPr>
                    </a:p>
                  </a:txBody>
                  <a:tcPr marL="52845" marR="52845" marT="0" marB="0">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ru-RU" sz="1400" baseline="0" dirty="0" smtClean="0">
                          <a:effectLst/>
                          <a:latin typeface="+mn-lt"/>
                        </a:rPr>
                        <a:t>Паспортизация РАО</a:t>
                      </a:r>
                      <a:endParaRPr lang="ru-RU" sz="1400" dirty="0" smtClean="0">
                        <a:effectLst/>
                        <a:latin typeface="+mn-lt"/>
                        <a:ea typeface="Times New Roman" panose="02020603050405020304" pitchFamily="18" charset="0"/>
                      </a:endParaRPr>
                    </a:p>
                    <a:p>
                      <a:pPr>
                        <a:spcAft>
                          <a:spcPts val="0"/>
                        </a:spcAft>
                      </a:pPr>
                      <a:endParaRPr lang="ru-RU" sz="1400" dirty="0">
                        <a:effectLst/>
                        <a:latin typeface="+mn-lt"/>
                        <a:ea typeface="Times New Roman" panose="02020603050405020304" pitchFamily="18" charset="0"/>
                      </a:endParaRPr>
                    </a:p>
                  </a:txBody>
                  <a:tcPr marL="52845" marR="52845"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indent="0" algn="just">
                        <a:spcAft>
                          <a:spcPts val="0"/>
                        </a:spcAft>
                        <a:buNone/>
                      </a:pPr>
                      <a:r>
                        <a:rPr lang="ru-RU" sz="1400" dirty="0" smtClean="0">
                          <a:effectLst/>
                          <a:latin typeface="+mn-lt"/>
                          <a:ea typeface="Times New Roman" panose="02020603050405020304" pitchFamily="18" charset="0"/>
                        </a:rPr>
                        <a:t>1. Метрологическое</a:t>
                      </a:r>
                      <a:r>
                        <a:rPr lang="ru-RU" sz="1400" baseline="0" dirty="0" smtClean="0">
                          <a:effectLst/>
                          <a:latin typeface="+mn-lt"/>
                          <a:ea typeface="Times New Roman" panose="02020603050405020304" pitchFamily="18" charset="0"/>
                        </a:rPr>
                        <a:t> обеспечение измерений при паспортизации высоко и сверх – высокоактивных  радионуклидов;</a:t>
                      </a:r>
                    </a:p>
                    <a:p>
                      <a:pPr marL="0" indent="0" algn="just">
                        <a:spcAft>
                          <a:spcPts val="0"/>
                        </a:spcAft>
                        <a:buNone/>
                      </a:pPr>
                      <a:r>
                        <a:rPr lang="ru-RU" sz="1400" baseline="0" dirty="0" smtClean="0">
                          <a:effectLst/>
                          <a:latin typeface="+mn-lt"/>
                          <a:ea typeface="Times New Roman" panose="02020603050405020304" pitchFamily="18" charset="0"/>
                        </a:rPr>
                        <a:t>2. Создание мобильных комплексов паспортизации</a:t>
                      </a:r>
                    </a:p>
                  </a:txBody>
                  <a:tcPr marL="52845" marR="52845" marT="0" marB="0">
                    <a:lnL w="12700" cap="flat" cmpd="sng" algn="ctr">
                      <a:solidFill>
                        <a:srgbClr val="00206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r>
              <a:tr h="315021">
                <a:tc>
                  <a:txBody>
                    <a:bodyPr/>
                    <a:lstStyle/>
                    <a:p>
                      <a:pPr algn="ctr">
                        <a:spcAft>
                          <a:spcPts val="0"/>
                        </a:spcAft>
                      </a:pPr>
                      <a:r>
                        <a:rPr lang="ru-RU" sz="1400" dirty="0" smtClean="0">
                          <a:effectLst/>
                          <a:latin typeface="+mn-lt"/>
                          <a:ea typeface="Times New Roman" panose="02020603050405020304" pitchFamily="18" charset="0"/>
                        </a:rPr>
                        <a:t>10</a:t>
                      </a:r>
                      <a:endParaRPr lang="ru-RU" sz="1400" dirty="0">
                        <a:effectLst/>
                        <a:latin typeface="+mn-lt"/>
                        <a:ea typeface="Times New Roman" panose="02020603050405020304" pitchFamily="18" charset="0"/>
                      </a:endParaRPr>
                    </a:p>
                  </a:txBody>
                  <a:tcPr marL="52845" marR="52845" marT="0" marB="0">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tcPr>
                </a:tc>
                <a:tc>
                  <a:txBody>
                    <a:bodyPr/>
                    <a:lstStyle/>
                    <a:p>
                      <a:pPr>
                        <a:spcAft>
                          <a:spcPts val="0"/>
                        </a:spcAft>
                      </a:pPr>
                      <a:r>
                        <a:rPr lang="ru-RU" sz="1400" dirty="0" smtClean="0">
                          <a:effectLst/>
                          <a:latin typeface="+mn-lt"/>
                        </a:rPr>
                        <a:t>САС СЦР</a:t>
                      </a:r>
                      <a:endParaRPr lang="ru-RU" sz="1400" dirty="0">
                        <a:effectLst/>
                        <a:latin typeface="+mn-lt"/>
                        <a:ea typeface="Times New Roman" panose="02020603050405020304" pitchFamily="18" charset="0"/>
                      </a:endParaRPr>
                    </a:p>
                  </a:txBody>
                  <a:tcPr marL="52845" marR="52845"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tcPr>
                </a:tc>
                <a:tc>
                  <a:txBody>
                    <a:bodyPr/>
                    <a:lstStyle/>
                    <a:p>
                      <a:pPr algn="just">
                        <a:spcAft>
                          <a:spcPts val="0"/>
                        </a:spcAft>
                      </a:pPr>
                      <a:r>
                        <a:rPr lang="ru-RU" sz="1400" dirty="0" smtClean="0">
                          <a:effectLst/>
                          <a:latin typeface="+mn-lt"/>
                          <a:ea typeface="Times New Roman" panose="02020603050405020304" pitchFamily="18" charset="0"/>
                        </a:rPr>
                        <a:t>1. Нейтронная дозиметрия;</a:t>
                      </a:r>
                    </a:p>
                    <a:p>
                      <a:pPr algn="just">
                        <a:spcAft>
                          <a:spcPts val="0"/>
                        </a:spcAft>
                      </a:pPr>
                      <a:r>
                        <a:rPr lang="ru-RU" sz="1400" dirty="0" smtClean="0">
                          <a:effectLst/>
                          <a:latin typeface="+mn-lt"/>
                          <a:ea typeface="Times New Roman" panose="02020603050405020304" pitchFamily="18" charset="0"/>
                        </a:rPr>
                        <a:t>2. Создание аппаратурных комплексов мобильного развертывания</a:t>
                      </a:r>
                      <a:endParaRPr lang="ru-RU" sz="1400" dirty="0">
                        <a:effectLst/>
                        <a:latin typeface="+mn-lt"/>
                        <a:ea typeface="Times New Roman" panose="02020603050405020304" pitchFamily="18" charset="0"/>
                      </a:endParaRPr>
                    </a:p>
                  </a:txBody>
                  <a:tcPr marL="52845" marR="52845" marT="0" marB="0">
                    <a:lnL w="12700" cap="flat" cmpd="sng" algn="ctr">
                      <a:solidFill>
                        <a:srgbClr val="002060"/>
                      </a:solidFill>
                      <a:prstDash val="solid"/>
                      <a:round/>
                      <a:headEnd type="none" w="med" len="med"/>
                      <a:tailEnd type="none" w="med" len="med"/>
                    </a:lnL>
                    <a:lnT w="12700" cap="flat" cmpd="sng" algn="ctr">
                      <a:solidFill>
                        <a:srgbClr val="002060"/>
                      </a:solidFill>
                      <a:prstDash val="solid"/>
                      <a:round/>
                      <a:headEnd type="none" w="med" len="med"/>
                      <a:tailEnd type="none" w="med" len="med"/>
                    </a:lnT>
                  </a:tcPr>
                </a:tc>
              </a:tr>
            </a:tbl>
          </a:graphicData>
        </a:graphic>
      </p:graphicFrame>
      <p:sp>
        <p:nvSpPr>
          <p:cNvPr id="6" name="Номер слайда 3"/>
          <p:cNvSpPr txBox="1">
            <a:spLocks/>
          </p:cNvSpPr>
          <p:nvPr/>
        </p:nvSpPr>
        <p:spPr>
          <a:xfrm>
            <a:off x="6876256" y="4796400"/>
            <a:ext cx="2133600" cy="274097"/>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ru-RU" sz="700" dirty="0" smtClean="0">
                <a:solidFill>
                  <a:srgbClr val="333333"/>
                </a:solidFill>
                <a:latin typeface="Arial" charset="0"/>
                <a:ea typeface="Arial" charset="0"/>
                <a:cs typeface="Arial" charset="0"/>
              </a:rPr>
              <a:t>16</a:t>
            </a:r>
            <a:endParaRPr lang="ru-RU" sz="700" dirty="0">
              <a:solidFill>
                <a:srgbClr val="333333"/>
              </a:solidFill>
              <a:latin typeface="Arial" charset="0"/>
              <a:ea typeface="Arial" charset="0"/>
              <a:cs typeface="Arial" charset="0"/>
            </a:endParaRPr>
          </a:p>
        </p:txBody>
      </p:sp>
    </p:spTree>
    <p:extLst>
      <p:ext uri="{BB962C8B-B14F-4D97-AF65-F5344CB8AC3E}">
        <p14:creationId xmlns:p14="http://schemas.microsoft.com/office/powerpoint/2010/main" val="33821546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Заголовок 1"/>
          <p:cNvSpPr txBox="1">
            <a:spLocks/>
          </p:cNvSpPr>
          <p:nvPr/>
        </p:nvSpPr>
        <p:spPr>
          <a:xfrm>
            <a:off x="395536" y="-156206"/>
            <a:ext cx="7496466" cy="996177"/>
          </a:xfrm>
          <a:prstGeom prst="rect">
            <a:avLst/>
          </a:prstGeom>
        </p:spPr>
        <p:txBody>
          <a:bodyPr vert="horz" lIns="144000" tIns="49709" rIns="99417" bIns="49709" rtlCol="0" anchor="ctr">
            <a:noAutofit/>
          </a:bodyPr>
          <a:lstStyle/>
          <a:p>
            <a:pPr lvl="0">
              <a:spcBef>
                <a:spcPct val="0"/>
              </a:spcBef>
            </a:pPr>
            <a:endParaRPr lang="ru-RU" sz="2400" b="1" dirty="0">
              <a:latin typeface="Arial" pitchFamily="34" charset="0"/>
              <a:cs typeface="Arial" pitchFamily="34" charset="0"/>
            </a:endParaRPr>
          </a:p>
        </p:txBody>
      </p:sp>
      <p:sp>
        <p:nvSpPr>
          <p:cNvPr id="47" name="Номер слайда 3"/>
          <p:cNvSpPr>
            <a:spLocks noGrp="1"/>
          </p:cNvSpPr>
          <p:nvPr>
            <p:ph type="sldNum" sz="quarter" idx="12"/>
          </p:nvPr>
        </p:nvSpPr>
        <p:spPr>
          <a:xfrm>
            <a:off x="6948264" y="4806379"/>
            <a:ext cx="2133600" cy="274097"/>
          </a:xfrm>
        </p:spPr>
        <p:txBody>
          <a:bodyPr/>
          <a:lstStyle/>
          <a:p>
            <a:pPr algn="r"/>
            <a:r>
              <a:rPr lang="ru-RU" sz="700" dirty="0" smtClean="0">
                <a:solidFill>
                  <a:srgbClr val="333333"/>
                </a:solidFill>
                <a:latin typeface="Arial" charset="0"/>
                <a:ea typeface="Arial" charset="0"/>
                <a:cs typeface="Arial" charset="0"/>
              </a:rPr>
              <a:t>17</a:t>
            </a:r>
            <a:endParaRPr lang="ru-RU" sz="700" dirty="0">
              <a:solidFill>
                <a:srgbClr val="333333"/>
              </a:solidFill>
              <a:latin typeface="Arial" charset="0"/>
              <a:ea typeface="Arial" charset="0"/>
              <a:cs typeface="Arial" charset="0"/>
            </a:endParaRPr>
          </a:p>
        </p:txBody>
      </p:sp>
      <p:pic>
        <p:nvPicPr>
          <p:cNvPr id="48" name="Рисунок 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7315" y="319146"/>
            <a:ext cx="1296143" cy="409268"/>
          </a:xfrm>
          <a:prstGeom prst="rect">
            <a:avLst/>
          </a:prstGeom>
        </p:spPr>
      </p:pic>
      <p:sp>
        <p:nvSpPr>
          <p:cNvPr id="7" name="Название 1"/>
          <p:cNvSpPr>
            <a:spLocks noGrp="1"/>
          </p:cNvSpPr>
          <p:nvPr>
            <p:ph type="title"/>
          </p:nvPr>
        </p:nvSpPr>
        <p:spPr>
          <a:xfrm>
            <a:off x="237959" y="99968"/>
            <a:ext cx="7560841" cy="341883"/>
          </a:xfrm>
        </p:spPr>
        <p:txBody>
          <a:bodyPr/>
          <a:lstStyle/>
          <a:p>
            <a:r>
              <a:rPr lang="ru-RU" altLang="ru-RU" sz="1600" b="1" dirty="0" smtClean="0">
                <a:solidFill>
                  <a:srgbClr val="333333"/>
                </a:solidFill>
                <a:latin typeface="+mn-lt"/>
              </a:rPr>
              <a:t>Научно-технические направления развития ядерного приборостроения</a:t>
            </a:r>
            <a:endParaRPr lang="ru-RU" sz="1600" b="1" dirty="0">
              <a:solidFill>
                <a:srgbClr val="333333"/>
              </a:solidFill>
              <a:latin typeface="+mn-lt"/>
            </a:endParaRPr>
          </a:p>
        </p:txBody>
      </p:sp>
      <p:sp>
        <p:nvSpPr>
          <p:cNvPr id="8" name="Text Box 4"/>
          <p:cNvSpPr txBox="1">
            <a:spLocks noChangeArrowheads="1"/>
          </p:cNvSpPr>
          <p:nvPr/>
        </p:nvSpPr>
        <p:spPr bwMode="auto">
          <a:xfrm>
            <a:off x="179512" y="350941"/>
            <a:ext cx="8205432" cy="486287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pPr algn="just" eaLnBrk="1" hangingPunct="1"/>
            <a:r>
              <a:rPr lang="ru-RU" altLang="ru-RU" sz="1000" b="1" dirty="0" smtClean="0">
                <a:solidFill>
                  <a:srgbClr val="FF0000"/>
                </a:solidFill>
                <a:latin typeface="+mn-lt"/>
              </a:rPr>
              <a:t>Расширение </a:t>
            </a:r>
            <a:r>
              <a:rPr lang="ru-RU" altLang="ru-RU" sz="1000" b="1" dirty="0">
                <a:solidFill>
                  <a:srgbClr val="FF0000"/>
                </a:solidFill>
                <a:latin typeface="+mn-lt"/>
              </a:rPr>
              <a:t>функциональных </a:t>
            </a:r>
            <a:r>
              <a:rPr lang="ru-RU" altLang="ru-RU" sz="1000" b="1" dirty="0" smtClean="0">
                <a:solidFill>
                  <a:srgbClr val="FF0000"/>
                </a:solidFill>
                <a:latin typeface="+mn-lt"/>
              </a:rPr>
              <a:t>возможностей </a:t>
            </a:r>
            <a:endParaRPr lang="ru-RU" altLang="ru-RU" sz="1000" dirty="0">
              <a:latin typeface="+mn-lt"/>
            </a:endParaRPr>
          </a:p>
          <a:p>
            <a:pPr algn="just" eaLnBrk="1" hangingPunct="1"/>
            <a:r>
              <a:rPr lang="ru-RU" altLang="ru-RU" sz="1000" dirty="0" smtClean="0">
                <a:latin typeface="+mn-lt"/>
              </a:rPr>
              <a:t>●</a:t>
            </a:r>
            <a:r>
              <a:rPr lang="ru-RU" altLang="ru-RU" sz="1000" dirty="0">
                <a:solidFill>
                  <a:srgbClr val="002060"/>
                </a:solidFill>
                <a:latin typeface="+mn-lt"/>
              </a:rPr>
              <a:t>повышения уровня диагностики процессов и оборудования ядерных </a:t>
            </a:r>
            <a:r>
              <a:rPr lang="ru-RU" altLang="ru-RU" sz="1000" dirty="0" smtClean="0">
                <a:solidFill>
                  <a:srgbClr val="002060"/>
                </a:solidFill>
                <a:latin typeface="+mn-lt"/>
              </a:rPr>
              <a:t>технологий;</a:t>
            </a:r>
            <a:endParaRPr lang="ru-RU" altLang="ru-RU" sz="1000" dirty="0">
              <a:solidFill>
                <a:srgbClr val="002060"/>
              </a:solidFill>
              <a:latin typeface="+mn-lt"/>
            </a:endParaRPr>
          </a:p>
          <a:p>
            <a:pPr algn="just" eaLnBrk="1" hangingPunct="1"/>
            <a:r>
              <a:rPr lang="ru-RU" altLang="ru-RU" sz="1000" dirty="0" smtClean="0">
                <a:solidFill>
                  <a:srgbClr val="002060"/>
                </a:solidFill>
                <a:latin typeface="+mn-lt"/>
              </a:rPr>
              <a:t>●</a:t>
            </a:r>
            <a:r>
              <a:rPr lang="ru-RU" altLang="ru-RU" sz="1000" dirty="0">
                <a:solidFill>
                  <a:srgbClr val="002060"/>
                </a:solidFill>
                <a:latin typeface="+mn-lt"/>
              </a:rPr>
              <a:t>выявления на ранних стадиях критичных аномалий и предаварийных состояний;</a:t>
            </a:r>
          </a:p>
          <a:p>
            <a:pPr algn="just" eaLnBrk="1" hangingPunct="1"/>
            <a:r>
              <a:rPr lang="ru-RU" altLang="ru-RU" sz="1000" dirty="0" smtClean="0">
                <a:solidFill>
                  <a:srgbClr val="002060"/>
                </a:solidFill>
                <a:latin typeface="+mn-lt"/>
              </a:rPr>
              <a:t>●</a:t>
            </a:r>
            <a:r>
              <a:rPr lang="ru-RU" altLang="ru-RU" sz="1000" dirty="0">
                <a:solidFill>
                  <a:srgbClr val="002060"/>
                </a:solidFill>
                <a:latin typeface="+mn-lt"/>
              </a:rPr>
              <a:t>прогнозирование </a:t>
            </a:r>
            <a:r>
              <a:rPr lang="ru-RU" altLang="ru-RU" sz="1000" dirty="0" smtClean="0">
                <a:solidFill>
                  <a:srgbClr val="002060"/>
                </a:solidFill>
                <a:latin typeface="+mn-lt"/>
              </a:rPr>
              <a:t>возникновения/развития </a:t>
            </a:r>
            <a:r>
              <a:rPr lang="ru-RU" altLang="ru-RU" sz="1000" dirty="0">
                <a:solidFill>
                  <a:srgbClr val="002060"/>
                </a:solidFill>
                <a:latin typeface="+mn-lt"/>
              </a:rPr>
              <a:t>аварийной ситуации и </a:t>
            </a:r>
            <a:r>
              <a:rPr lang="ru-RU" altLang="ru-RU" sz="1000" dirty="0" smtClean="0">
                <a:solidFill>
                  <a:srgbClr val="002060"/>
                </a:solidFill>
                <a:latin typeface="+mn-lt"/>
              </a:rPr>
              <a:t>формирование рекомендаций </a:t>
            </a:r>
            <a:r>
              <a:rPr lang="ru-RU" altLang="ru-RU" sz="1000" dirty="0">
                <a:solidFill>
                  <a:srgbClr val="002060"/>
                </a:solidFill>
                <a:latin typeface="+mn-lt"/>
              </a:rPr>
              <a:t>по </a:t>
            </a:r>
            <a:endParaRPr lang="ru-RU" altLang="ru-RU" sz="1000" dirty="0" smtClean="0">
              <a:solidFill>
                <a:srgbClr val="002060"/>
              </a:solidFill>
              <a:latin typeface="+mn-lt"/>
            </a:endParaRPr>
          </a:p>
          <a:p>
            <a:pPr algn="just" eaLnBrk="1" hangingPunct="1"/>
            <a:r>
              <a:rPr lang="ru-RU" altLang="ru-RU" sz="1000" dirty="0" smtClean="0">
                <a:solidFill>
                  <a:srgbClr val="002060"/>
                </a:solidFill>
                <a:latin typeface="+mn-lt"/>
              </a:rPr>
              <a:t>проведению </a:t>
            </a:r>
            <a:r>
              <a:rPr lang="ru-RU" altLang="ru-RU" sz="1000" dirty="0">
                <a:solidFill>
                  <a:srgbClr val="002060"/>
                </a:solidFill>
                <a:latin typeface="+mn-lt"/>
              </a:rPr>
              <a:t>противоаварийных мероприятий</a:t>
            </a:r>
            <a:r>
              <a:rPr lang="ru-RU" altLang="ru-RU" sz="1000" dirty="0" smtClean="0">
                <a:solidFill>
                  <a:srgbClr val="002060"/>
                </a:solidFill>
                <a:latin typeface="+mn-lt"/>
              </a:rPr>
              <a:t>.</a:t>
            </a:r>
          </a:p>
          <a:p>
            <a:pPr algn="just" eaLnBrk="1" hangingPunct="1"/>
            <a:r>
              <a:rPr lang="ru-RU" altLang="ru-RU" sz="1000" b="1" dirty="0" smtClean="0">
                <a:solidFill>
                  <a:srgbClr val="FF0000"/>
                </a:solidFill>
                <a:latin typeface="+mn-lt"/>
              </a:rPr>
              <a:t>Метрология</a:t>
            </a:r>
          </a:p>
          <a:p>
            <a:pPr algn="just" eaLnBrk="1" hangingPunct="1"/>
            <a:r>
              <a:rPr lang="ru-RU" altLang="ru-RU" sz="1000" dirty="0" smtClean="0">
                <a:solidFill>
                  <a:srgbClr val="002060"/>
                </a:solidFill>
              </a:rPr>
              <a:t>●</a:t>
            </a:r>
            <a:r>
              <a:rPr lang="ru-RU" altLang="ru-RU" sz="1000" dirty="0" smtClean="0">
                <a:solidFill>
                  <a:srgbClr val="002060"/>
                </a:solidFill>
                <a:latin typeface="+mn-lt"/>
              </a:rPr>
              <a:t>увеличение </a:t>
            </a:r>
            <a:r>
              <a:rPr lang="ru-RU" altLang="ru-RU" sz="1000" dirty="0" err="1" smtClean="0">
                <a:solidFill>
                  <a:srgbClr val="002060"/>
                </a:solidFill>
                <a:latin typeface="+mn-lt"/>
              </a:rPr>
              <a:t>межповерочного</a:t>
            </a:r>
            <a:r>
              <a:rPr lang="ru-RU" altLang="ru-RU" sz="1000" dirty="0" smtClean="0">
                <a:solidFill>
                  <a:srgbClr val="002060"/>
                </a:solidFill>
                <a:latin typeface="+mn-lt"/>
              </a:rPr>
              <a:t> интервала для СИ.</a:t>
            </a:r>
          </a:p>
          <a:p>
            <a:pPr algn="just" eaLnBrk="1" hangingPunct="1"/>
            <a:r>
              <a:rPr lang="ru-RU" altLang="ru-RU" sz="1000" dirty="0" smtClean="0">
                <a:solidFill>
                  <a:srgbClr val="002060"/>
                </a:solidFill>
              </a:rPr>
              <a:t>●</a:t>
            </a:r>
            <a:r>
              <a:rPr lang="ru-RU" altLang="ru-RU" sz="1000" dirty="0" smtClean="0">
                <a:solidFill>
                  <a:srgbClr val="002060"/>
                </a:solidFill>
                <a:latin typeface="+mn-lt"/>
              </a:rPr>
              <a:t>развитие методов встроенного мониторинга МХ измерительных каналов.</a:t>
            </a:r>
          </a:p>
          <a:p>
            <a:pPr algn="just" eaLnBrk="1" hangingPunct="1"/>
            <a:r>
              <a:rPr lang="ru-RU" altLang="ru-RU" sz="1000" dirty="0" smtClean="0">
                <a:solidFill>
                  <a:srgbClr val="002060"/>
                </a:solidFill>
              </a:rPr>
              <a:t>●</a:t>
            </a:r>
            <a:r>
              <a:rPr lang="ru-RU" altLang="ru-RU" sz="1000" dirty="0">
                <a:solidFill>
                  <a:srgbClr val="002060"/>
                </a:solidFill>
                <a:latin typeface="+mn-lt"/>
              </a:rPr>
              <a:t>р</a:t>
            </a:r>
            <a:r>
              <a:rPr lang="ru-RU" altLang="ru-RU" sz="1000" dirty="0" smtClean="0">
                <a:solidFill>
                  <a:srgbClr val="002060"/>
                </a:solidFill>
                <a:latin typeface="+mn-lt"/>
              </a:rPr>
              <a:t>асширение номенклатуры образцовых источников ИИ для различных видов радиационных измерений</a:t>
            </a:r>
          </a:p>
          <a:p>
            <a:pPr algn="just" eaLnBrk="1" hangingPunct="1"/>
            <a:r>
              <a:rPr lang="ru-RU" altLang="ru-RU" sz="1000" b="1" dirty="0" smtClean="0">
                <a:solidFill>
                  <a:srgbClr val="FF0000"/>
                </a:solidFill>
                <a:latin typeface="+mn-lt"/>
              </a:rPr>
              <a:t>Повышение «интеллекта» </a:t>
            </a:r>
          </a:p>
          <a:p>
            <a:pPr algn="just" eaLnBrk="1" hangingPunct="1"/>
            <a:r>
              <a:rPr lang="ru-RU" altLang="ru-RU" sz="1000" dirty="0" smtClean="0">
                <a:latin typeface="+mn-lt"/>
              </a:rPr>
              <a:t>●</a:t>
            </a:r>
            <a:r>
              <a:rPr lang="ru-RU" altLang="ru-RU" sz="1000" dirty="0" smtClean="0">
                <a:solidFill>
                  <a:srgbClr val="002060"/>
                </a:solidFill>
                <a:latin typeface="+mn-lt"/>
              </a:rPr>
              <a:t>сохранение требуемого объема </a:t>
            </a:r>
            <a:r>
              <a:rPr lang="ru-RU" altLang="ru-RU" sz="1000" dirty="0">
                <a:solidFill>
                  <a:srgbClr val="002060"/>
                </a:solidFill>
                <a:latin typeface="+mn-lt"/>
              </a:rPr>
              <a:t>измерений </a:t>
            </a:r>
            <a:r>
              <a:rPr lang="ru-RU" altLang="ru-RU" sz="1000" dirty="0" smtClean="0">
                <a:solidFill>
                  <a:srgbClr val="002060"/>
                </a:solidFill>
                <a:latin typeface="+mn-lt"/>
              </a:rPr>
              <a:t>в ИИС при </a:t>
            </a:r>
            <a:r>
              <a:rPr lang="ru-RU" altLang="ru-RU" sz="1000" dirty="0">
                <a:solidFill>
                  <a:srgbClr val="002060"/>
                </a:solidFill>
                <a:latin typeface="+mn-lt"/>
              </a:rPr>
              <a:t>частичных отказах аппаратуры</a:t>
            </a:r>
            <a:r>
              <a:rPr lang="ru-RU" altLang="ru-RU" sz="1000" dirty="0" smtClean="0">
                <a:solidFill>
                  <a:srgbClr val="002060"/>
                </a:solidFill>
                <a:latin typeface="+mn-lt"/>
              </a:rPr>
              <a:t>;</a:t>
            </a:r>
          </a:p>
          <a:p>
            <a:pPr algn="just" eaLnBrk="1" hangingPunct="1"/>
            <a:r>
              <a:rPr lang="ru-RU" altLang="ru-RU" sz="1000" dirty="0" smtClean="0">
                <a:solidFill>
                  <a:srgbClr val="002060"/>
                </a:solidFill>
                <a:latin typeface="+mn-lt"/>
              </a:rPr>
              <a:t>●глубокая диагностика аппаратуры (90-99%);</a:t>
            </a:r>
            <a:endParaRPr lang="ru-RU" altLang="ru-RU" sz="1000" dirty="0">
              <a:solidFill>
                <a:srgbClr val="002060"/>
              </a:solidFill>
              <a:latin typeface="+mn-lt"/>
            </a:endParaRPr>
          </a:p>
          <a:p>
            <a:pPr algn="just" eaLnBrk="1" hangingPunct="1"/>
            <a:r>
              <a:rPr lang="ru-RU" altLang="ru-RU" sz="1000" dirty="0" smtClean="0">
                <a:solidFill>
                  <a:srgbClr val="002060"/>
                </a:solidFill>
                <a:latin typeface="+mn-lt"/>
              </a:rPr>
              <a:t>●адаптивное изменение структуры </a:t>
            </a:r>
            <a:r>
              <a:rPr lang="ru-RU" altLang="ru-RU" sz="1000" dirty="0">
                <a:solidFill>
                  <a:srgbClr val="002060"/>
                </a:solidFill>
                <a:latin typeface="+mn-lt"/>
              </a:rPr>
              <a:t>ИИС на </a:t>
            </a:r>
            <a:r>
              <a:rPr lang="ru-RU" altLang="ru-RU" sz="1000" dirty="0" smtClean="0">
                <a:solidFill>
                  <a:srgbClr val="002060"/>
                </a:solidFill>
                <a:latin typeface="+mn-lt"/>
              </a:rPr>
              <a:t>объекте, с учетом  новых эксплуатационных и измерительных требований;</a:t>
            </a:r>
            <a:endParaRPr lang="ru-RU" altLang="ru-RU" sz="1000" dirty="0">
              <a:solidFill>
                <a:srgbClr val="002060"/>
              </a:solidFill>
              <a:latin typeface="+mn-lt"/>
            </a:endParaRPr>
          </a:p>
          <a:p>
            <a:pPr algn="just" eaLnBrk="1" hangingPunct="1"/>
            <a:r>
              <a:rPr lang="ru-RU" altLang="ru-RU" sz="1000" dirty="0" smtClean="0">
                <a:solidFill>
                  <a:srgbClr val="002060"/>
                </a:solidFill>
                <a:latin typeface="+mn-lt"/>
              </a:rPr>
              <a:t>●изменение </a:t>
            </a:r>
            <a:r>
              <a:rPr lang="ru-RU" altLang="ru-RU" sz="1000" dirty="0">
                <a:solidFill>
                  <a:srgbClr val="002060"/>
                </a:solidFill>
                <a:latin typeface="+mn-lt"/>
              </a:rPr>
              <a:t>параметров измерительных и управляющих каналов в условиях функционирования объекта, </a:t>
            </a:r>
            <a:endParaRPr lang="ru-RU" altLang="ru-RU" sz="1000" dirty="0" smtClean="0">
              <a:solidFill>
                <a:srgbClr val="002060"/>
              </a:solidFill>
              <a:latin typeface="+mn-lt"/>
            </a:endParaRPr>
          </a:p>
          <a:p>
            <a:pPr algn="just" eaLnBrk="1" hangingPunct="1"/>
            <a:r>
              <a:rPr lang="ru-RU" altLang="ru-RU" sz="1000" dirty="0" smtClean="0">
                <a:solidFill>
                  <a:srgbClr val="002060"/>
                </a:solidFill>
                <a:latin typeface="+mn-lt"/>
              </a:rPr>
              <a:t>в </a:t>
            </a:r>
            <a:r>
              <a:rPr lang="ru-RU" altLang="ru-RU" sz="1000" dirty="0">
                <a:solidFill>
                  <a:srgbClr val="002060"/>
                </a:solidFill>
                <a:latin typeface="+mn-lt"/>
              </a:rPr>
              <a:t>том числе в аварийных </a:t>
            </a:r>
            <a:r>
              <a:rPr lang="ru-RU" altLang="ru-RU" sz="1000" dirty="0" smtClean="0">
                <a:solidFill>
                  <a:srgbClr val="002060"/>
                </a:solidFill>
                <a:latin typeface="+mn-lt"/>
              </a:rPr>
              <a:t>условиях</a:t>
            </a:r>
            <a:r>
              <a:rPr lang="ru-RU" altLang="ru-RU" sz="1000" dirty="0">
                <a:solidFill>
                  <a:srgbClr val="002060"/>
                </a:solidFill>
                <a:latin typeface="+mn-lt"/>
              </a:rPr>
              <a:t>.</a:t>
            </a:r>
            <a:endParaRPr lang="ru-RU" altLang="ru-RU" sz="1000" dirty="0" smtClean="0">
              <a:solidFill>
                <a:srgbClr val="002060"/>
              </a:solidFill>
              <a:latin typeface="+mn-lt"/>
            </a:endParaRPr>
          </a:p>
          <a:p>
            <a:pPr algn="just" eaLnBrk="1" hangingPunct="1"/>
            <a:r>
              <a:rPr lang="ru-RU" altLang="ru-RU" sz="1000" b="1" dirty="0" smtClean="0">
                <a:solidFill>
                  <a:srgbClr val="FF0000"/>
                </a:solidFill>
                <a:latin typeface="+mn-lt"/>
              </a:rPr>
              <a:t>Новые технологии</a:t>
            </a:r>
          </a:p>
          <a:p>
            <a:pPr algn="just" eaLnBrk="1" hangingPunct="1"/>
            <a:r>
              <a:rPr lang="ru-RU" altLang="ru-RU" sz="1000" dirty="0" smtClean="0">
                <a:solidFill>
                  <a:srgbClr val="002060"/>
                </a:solidFill>
              </a:rPr>
              <a:t>●</a:t>
            </a:r>
            <a:r>
              <a:rPr lang="ru-RU" altLang="ru-RU" sz="1000" dirty="0" smtClean="0">
                <a:solidFill>
                  <a:srgbClr val="002060"/>
                </a:solidFill>
                <a:latin typeface="+mn-lt"/>
              </a:rPr>
              <a:t>Поэтапная</a:t>
            </a:r>
            <a:r>
              <a:rPr lang="ru-RU" altLang="ru-RU" sz="1000" dirty="0" smtClean="0">
                <a:solidFill>
                  <a:srgbClr val="002060"/>
                </a:solidFill>
              </a:rPr>
              <a:t> </a:t>
            </a:r>
            <a:r>
              <a:rPr lang="ru-RU" altLang="ru-RU" sz="1000" dirty="0" smtClean="0">
                <a:solidFill>
                  <a:srgbClr val="002060"/>
                </a:solidFill>
                <a:latin typeface="+mn-lt"/>
              </a:rPr>
              <a:t>реализация </a:t>
            </a:r>
            <a:r>
              <a:rPr lang="ru-RU" sz="1000" dirty="0" smtClean="0">
                <a:solidFill>
                  <a:srgbClr val="002060"/>
                </a:solidFill>
                <a:latin typeface="+mn-lt"/>
              </a:rPr>
              <a:t>сквозного </a:t>
            </a:r>
            <a:r>
              <a:rPr lang="ru-RU" sz="1000" dirty="0">
                <a:solidFill>
                  <a:srgbClr val="002060"/>
                </a:solidFill>
                <a:latin typeface="+mn-lt"/>
              </a:rPr>
              <a:t>цифрового процесса «Разработка» с интегрированием модулей: «Физика» – </a:t>
            </a:r>
            <a:endParaRPr lang="ru-RU" sz="1000" dirty="0" smtClean="0">
              <a:solidFill>
                <a:srgbClr val="002060"/>
              </a:solidFill>
              <a:latin typeface="+mn-lt"/>
            </a:endParaRPr>
          </a:p>
          <a:p>
            <a:pPr algn="just" eaLnBrk="1" hangingPunct="1"/>
            <a:r>
              <a:rPr lang="ru-RU" sz="1000" dirty="0" smtClean="0">
                <a:solidFill>
                  <a:srgbClr val="002060"/>
                </a:solidFill>
                <a:latin typeface="+mn-lt"/>
              </a:rPr>
              <a:t>«</a:t>
            </a:r>
            <a:r>
              <a:rPr lang="ru-RU" sz="1000" dirty="0">
                <a:solidFill>
                  <a:srgbClr val="002060"/>
                </a:solidFill>
                <a:latin typeface="+mn-lt"/>
              </a:rPr>
              <a:t>Ядерная электроника» – «Конструирование» – «Моделирование» – « Метрология </a:t>
            </a:r>
            <a:r>
              <a:rPr lang="ru-RU" sz="1000" dirty="0" smtClean="0">
                <a:solidFill>
                  <a:srgbClr val="002060"/>
                </a:solidFill>
                <a:latin typeface="+mn-lt"/>
              </a:rPr>
              <a:t>–</a:t>
            </a:r>
            <a:r>
              <a:rPr lang="en-US" sz="1000" dirty="0" smtClean="0">
                <a:solidFill>
                  <a:srgbClr val="002060"/>
                </a:solidFill>
                <a:latin typeface="+mn-lt"/>
              </a:rPr>
              <a:t> </a:t>
            </a:r>
            <a:r>
              <a:rPr lang="ru-RU" sz="1000" dirty="0" smtClean="0">
                <a:solidFill>
                  <a:srgbClr val="002060"/>
                </a:solidFill>
                <a:latin typeface="+mn-lt"/>
              </a:rPr>
              <a:t>Испытания</a:t>
            </a:r>
            <a:r>
              <a:rPr lang="ru-RU" sz="1000" dirty="0">
                <a:solidFill>
                  <a:srgbClr val="002060"/>
                </a:solidFill>
                <a:latin typeface="+mn-lt"/>
              </a:rPr>
              <a:t>» - «Архив» – </a:t>
            </a:r>
            <a:endParaRPr lang="ru-RU" sz="1000" dirty="0" smtClean="0">
              <a:solidFill>
                <a:srgbClr val="002060"/>
              </a:solidFill>
              <a:latin typeface="+mn-lt"/>
            </a:endParaRPr>
          </a:p>
          <a:p>
            <a:pPr algn="just" eaLnBrk="1" hangingPunct="1"/>
            <a:r>
              <a:rPr lang="ru-RU" sz="1000" dirty="0" smtClean="0">
                <a:solidFill>
                  <a:srgbClr val="002060"/>
                </a:solidFill>
                <a:latin typeface="+mn-lt"/>
              </a:rPr>
              <a:t>«</a:t>
            </a:r>
            <a:r>
              <a:rPr lang="ru-RU" sz="1000" dirty="0">
                <a:solidFill>
                  <a:srgbClr val="002060"/>
                </a:solidFill>
                <a:latin typeface="+mn-lt"/>
              </a:rPr>
              <a:t>Анализ эксплуатации» – «Улучшения/модернизация-НИОКР</a:t>
            </a:r>
            <a:r>
              <a:rPr lang="ru-RU" sz="1000" dirty="0" smtClean="0">
                <a:solidFill>
                  <a:srgbClr val="002060"/>
                </a:solidFill>
                <a:latin typeface="+mn-lt"/>
              </a:rPr>
              <a:t>»;</a:t>
            </a:r>
            <a:endParaRPr lang="en-US" sz="1000" dirty="0" smtClean="0">
              <a:solidFill>
                <a:srgbClr val="002060"/>
              </a:solidFill>
              <a:latin typeface="+mn-lt"/>
            </a:endParaRPr>
          </a:p>
          <a:p>
            <a:pPr algn="just" eaLnBrk="1" hangingPunct="1"/>
            <a:r>
              <a:rPr lang="ru-RU" altLang="ru-RU" sz="1000" dirty="0" smtClean="0">
                <a:solidFill>
                  <a:srgbClr val="002060"/>
                </a:solidFill>
              </a:rPr>
              <a:t>●</a:t>
            </a:r>
            <a:r>
              <a:rPr lang="ru-RU" sz="1000" dirty="0" smtClean="0">
                <a:solidFill>
                  <a:srgbClr val="002060"/>
                </a:solidFill>
                <a:latin typeface="+mn-lt"/>
              </a:rPr>
              <a:t>решение </a:t>
            </a:r>
            <a:r>
              <a:rPr lang="ru-RU" sz="1000" dirty="0">
                <a:solidFill>
                  <a:srgbClr val="002060"/>
                </a:solidFill>
                <a:latin typeface="+mn-lt"/>
              </a:rPr>
              <a:t>задач </a:t>
            </a:r>
            <a:r>
              <a:rPr lang="ru-RU" sz="1000" dirty="0" smtClean="0">
                <a:solidFill>
                  <a:srgbClr val="002060"/>
                </a:solidFill>
                <a:latin typeface="+mn-lt"/>
              </a:rPr>
              <a:t>моделирования </a:t>
            </a:r>
            <a:r>
              <a:rPr lang="ru-RU" sz="1000" dirty="0">
                <a:solidFill>
                  <a:srgbClr val="002060"/>
                </a:solidFill>
                <a:latin typeface="+mn-lt"/>
              </a:rPr>
              <a:t>детекторов, блоков и устройств детектирования, </a:t>
            </a:r>
            <a:r>
              <a:rPr lang="ru-RU" sz="1000" dirty="0" err="1">
                <a:solidFill>
                  <a:srgbClr val="002060"/>
                </a:solidFill>
                <a:latin typeface="+mn-lt"/>
              </a:rPr>
              <a:t>пробоотборных</a:t>
            </a:r>
            <a:r>
              <a:rPr lang="ru-RU" sz="1000" dirty="0">
                <a:solidFill>
                  <a:srgbClr val="002060"/>
                </a:solidFill>
                <a:latin typeface="+mn-lt"/>
              </a:rPr>
              <a:t> трактов;</a:t>
            </a:r>
          </a:p>
          <a:p>
            <a:pPr algn="just" eaLnBrk="1" hangingPunct="1"/>
            <a:r>
              <a:rPr lang="ru-RU" altLang="ru-RU" sz="1000" dirty="0" smtClean="0">
                <a:solidFill>
                  <a:srgbClr val="002060"/>
                </a:solidFill>
              </a:rPr>
              <a:t>●</a:t>
            </a:r>
            <a:r>
              <a:rPr lang="ru-RU" altLang="ru-RU" sz="1000" dirty="0" smtClean="0">
                <a:solidFill>
                  <a:srgbClr val="002060"/>
                </a:solidFill>
                <a:latin typeface="+mn-lt"/>
              </a:rPr>
              <a:t>разработка прикладных решений для реализации методов цифровой обработки сигналов детекторов </a:t>
            </a:r>
          </a:p>
          <a:p>
            <a:pPr algn="just" eaLnBrk="1" hangingPunct="1"/>
            <a:r>
              <a:rPr lang="ru-RU" altLang="ru-RU" sz="1000" dirty="0" smtClean="0">
                <a:solidFill>
                  <a:srgbClr val="002060"/>
                </a:solidFill>
                <a:latin typeface="+mn-lt"/>
              </a:rPr>
              <a:t>различного типа и их идентификации  в режиме реального времени.</a:t>
            </a:r>
          </a:p>
          <a:p>
            <a:pPr algn="just" eaLnBrk="1" hangingPunct="1"/>
            <a:r>
              <a:rPr lang="ru-RU" altLang="ru-RU" sz="1000" b="1" dirty="0" smtClean="0">
                <a:solidFill>
                  <a:srgbClr val="FF0000"/>
                </a:solidFill>
                <a:latin typeface="+mn-lt"/>
              </a:rPr>
              <a:t>Специальная элементная база</a:t>
            </a:r>
          </a:p>
          <a:p>
            <a:pPr algn="just" eaLnBrk="1" hangingPunct="1"/>
            <a:r>
              <a:rPr lang="ru-RU" altLang="ru-RU" sz="1000" dirty="0" smtClean="0">
                <a:solidFill>
                  <a:srgbClr val="002060"/>
                </a:solidFill>
              </a:rPr>
              <a:t>●</a:t>
            </a:r>
            <a:r>
              <a:rPr lang="ru-RU" altLang="ru-RU" sz="1000" dirty="0" smtClean="0">
                <a:solidFill>
                  <a:srgbClr val="002060"/>
                </a:solidFill>
                <a:latin typeface="+mn-lt"/>
              </a:rPr>
              <a:t>развитие работ по новым типам сцинтилляторов, включая ЖС; </a:t>
            </a:r>
          </a:p>
          <a:p>
            <a:pPr algn="just" eaLnBrk="1" hangingPunct="1"/>
            <a:r>
              <a:rPr lang="ru-RU" altLang="ru-RU" sz="1000" dirty="0" smtClean="0">
                <a:solidFill>
                  <a:srgbClr val="002060"/>
                </a:solidFill>
              </a:rPr>
              <a:t>●</a:t>
            </a:r>
            <a:r>
              <a:rPr lang="ru-RU" altLang="ru-RU" sz="1000" dirty="0" smtClean="0">
                <a:solidFill>
                  <a:srgbClr val="002060"/>
                </a:solidFill>
                <a:latin typeface="+mn-lt"/>
              </a:rPr>
              <a:t>развитие/воссоздание отраслевой научно-технологической базы полупроводниковых детекторов;</a:t>
            </a:r>
            <a:r>
              <a:rPr lang="ru-RU" sz="1000" dirty="0" smtClean="0">
                <a:solidFill>
                  <a:srgbClr val="002060"/>
                </a:solidFill>
                <a:latin typeface="+mn-lt"/>
              </a:rPr>
              <a:t>;</a:t>
            </a:r>
            <a:endParaRPr lang="en-US" sz="1000" dirty="0">
              <a:solidFill>
                <a:srgbClr val="002060"/>
              </a:solidFill>
              <a:latin typeface="+mn-lt"/>
            </a:endParaRPr>
          </a:p>
          <a:p>
            <a:pPr algn="just" eaLnBrk="1" hangingPunct="1"/>
            <a:r>
              <a:rPr lang="ru-RU" altLang="ru-RU" sz="1000" dirty="0" smtClean="0">
                <a:solidFill>
                  <a:srgbClr val="002060"/>
                </a:solidFill>
                <a:latin typeface="+mn-lt"/>
              </a:rPr>
              <a:t>●развитие работ по углубленному изучению границ применимости перспективных п/п структур и сцинтилляторов;</a:t>
            </a:r>
          </a:p>
          <a:p>
            <a:pPr algn="just" eaLnBrk="1" hangingPunct="1"/>
            <a:r>
              <a:rPr lang="ru-RU" altLang="ru-RU" sz="1000" dirty="0" smtClean="0">
                <a:solidFill>
                  <a:srgbClr val="002060"/>
                </a:solidFill>
                <a:latin typeface="+mn-lt"/>
              </a:rPr>
              <a:t>●развитие работ по решению критических вопросов в части ФЭУ и </a:t>
            </a:r>
            <a:r>
              <a:rPr lang="en-US" altLang="ru-RU" sz="1000" dirty="0" err="1" smtClean="0">
                <a:solidFill>
                  <a:srgbClr val="002060"/>
                </a:solidFill>
                <a:latin typeface="+mn-lt"/>
              </a:rPr>
              <a:t>SiPM</a:t>
            </a:r>
            <a:r>
              <a:rPr lang="ru-RU" altLang="ru-RU" sz="1000" dirty="0" smtClean="0">
                <a:solidFill>
                  <a:srgbClr val="002060"/>
                </a:solidFill>
                <a:latin typeface="+mn-lt"/>
              </a:rPr>
              <a:t>;</a:t>
            </a:r>
          </a:p>
          <a:p>
            <a:pPr algn="just" eaLnBrk="1" hangingPunct="1"/>
            <a:r>
              <a:rPr lang="ru-RU" altLang="ru-RU" sz="1000" dirty="0" smtClean="0">
                <a:solidFill>
                  <a:srgbClr val="002060"/>
                </a:solidFill>
                <a:latin typeface="+mn-lt"/>
              </a:rPr>
              <a:t>●создание в рамках </a:t>
            </a:r>
            <a:r>
              <a:rPr lang="ru-RU" altLang="ru-RU" sz="1000" dirty="0" err="1" smtClean="0">
                <a:solidFill>
                  <a:srgbClr val="002060"/>
                </a:solidFill>
                <a:latin typeface="+mn-lt"/>
              </a:rPr>
              <a:t>импортозамещения</a:t>
            </a:r>
            <a:r>
              <a:rPr lang="ru-RU" altLang="ru-RU" sz="1000" dirty="0" smtClean="0">
                <a:solidFill>
                  <a:srgbClr val="002060"/>
                </a:solidFill>
                <a:latin typeface="+mn-lt"/>
              </a:rPr>
              <a:t> электрометрических, малошумящих ОУ и сверх быстродействующих АЦП с частотой дискретизации на уровне 1 ГГц.</a:t>
            </a:r>
            <a:endParaRPr lang="ru-RU" altLang="ru-RU" sz="1000" dirty="0">
              <a:solidFill>
                <a:srgbClr val="002060"/>
              </a:solidFill>
              <a:latin typeface="+mn-lt"/>
            </a:endParaRPr>
          </a:p>
          <a:p>
            <a:pPr algn="just" eaLnBrk="1" hangingPunct="1"/>
            <a:endParaRPr lang="ru-RU" altLang="ru-RU" sz="1000" b="1" dirty="0">
              <a:solidFill>
                <a:srgbClr val="FF0000"/>
              </a:solidFill>
              <a:latin typeface="+mn-lt"/>
            </a:endParaRPr>
          </a:p>
        </p:txBody>
      </p:sp>
    </p:spTree>
    <p:extLst>
      <p:ext uri="{BB962C8B-B14F-4D97-AF65-F5344CB8AC3E}">
        <p14:creationId xmlns:p14="http://schemas.microsoft.com/office/powerpoint/2010/main" val="3856288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p:cNvPicPr>
            <a:picLocks noChangeAspect="1"/>
          </p:cNvPicPr>
          <p:nvPr/>
        </p:nvPicPr>
        <p:blipFill>
          <a:blip r:embed="rId3"/>
          <a:stretch>
            <a:fillRect/>
          </a:stretch>
        </p:blipFill>
        <p:spPr>
          <a:xfrm>
            <a:off x="3324598" y="1123473"/>
            <a:ext cx="1077749" cy="590398"/>
          </a:xfrm>
          <a:prstGeom prst="rect">
            <a:avLst/>
          </a:prstGeom>
        </p:spPr>
      </p:pic>
      <p:sp>
        <p:nvSpPr>
          <p:cNvPr id="10" name="Заголовок 4"/>
          <p:cNvSpPr>
            <a:spLocks noGrp="1"/>
          </p:cNvSpPr>
          <p:nvPr>
            <p:ph type="title"/>
          </p:nvPr>
        </p:nvSpPr>
        <p:spPr>
          <a:xfrm>
            <a:off x="1070536" y="134051"/>
            <a:ext cx="5616624" cy="336463"/>
          </a:xfrm>
        </p:spPr>
        <p:txBody>
          <a:bodyPr/>
          <a:lstStyle/>
          <a:p>
            <a:r>
              <a:rPr lang="ru-RU" sz="1350" dirty="0" err="1">
                <a:latin typeface="Times New Roman" panose="02020603050405020304" pitchFamily="18" charset="0"/>
                <a:cs typeface="Times New Roman" panose="02020603050405020304" pitchFamily="18" charset="0"/>
              </a:rPr>
              <a:t>Цифровизация</a:t>
            </a:r>
            <a:r>
              <a:rPr lang="ru-RU" sz="1350" dirty="0">
                <a:latin typeface="Times New Roman" panose="02020603050405020304" pitchFamily="18" charset="0"/>
                <a:cs typeface="Times New Roman" panose="02020603050405020304" pitchFamily="18" charset="0"/>
              </a:rPr>
              <a:t> этапов разработки изделий ядерного приборостроения</a:t>
            </a:r>
          </a:p>
        </p:txBody>
      </p:sp>
      <p:pic>
        <p:nvPicPr>
          <p:cNvPr id="15" name="Рисунок 14"/>
          <p:cNvPicPr>
            <a:picLocks noChangeAspect="1"/>
          </p:cNvPicPr>
          <p:nvPr/>
        </p:nvPicPr>
        <p:blipFill>
          <a:blip r:embed="rId4"/>
          <a:stretch>
            <a:fillRect/>
          </a:stretch>
        </p:blipFill>
        <p:spPr>
          <a:xfrm>
            <a:off x="1762266" y="752121"/>
            <a:ext cx="811154" cy="584972"/>
          </a:xfrm>
          <a:prstGeom prst="rect">
            <a:avLst/>
          </a:prstGeom>
        </p:spPr>
      </p:pic>
      <p:pic>
        <p:nvPicPr>
          <p:cNvPr id="17" name="Рисунок 16"/>
          <p:cNvPicPr>
            <a:picLocks noChangeAspect="1"/>
          </p:cNvPicPr>
          <p:nvPr/>
        </p:nvPicPr>
        <p:blipFill>
          <a:blip r:embed="rId5"/>
          <a:stretch>
            <a:fillRect/>
          </a:stretch>
        </p:blipFill>
        <p:spPr>
          <a:xfrm>
            <a:off x="2019668" y="1088584"/>
            <a:ext cx="973754" cy="610276"/>
          </a:xfrm>
          <a:prstGeom prst="rect">
            <a:avLst/>
          </a:prstGeom>
        </p:spPr>
      </p:pic>
      <p:pic>
        <p:nvPicPr>
          <p:cNvPr id="19" name="Рисунок 18"/>
          <p:cNvPicPr>
            <a:picLocks noChangeAspect="1"/>
          </p:cNvPicPr>
          <p:nvPr/>
        </p:nvPicPr>
        <p:blipFill rotWithShape="1">
          <a:blip r:embed="rId6" cstate="print">
            <a:extLst>
              <a:ext uri="{28A0092B-C50C-407E-A947-70E740481C1C}">
                <a14:useLocalDpi xmlns:a14="http://schemas.microsoft.com/office/drawing/2010/main" val="0"/>
              </a:ext>
            </a:extLst>
          </a:blip>
          <a:srcRect t="177" r="38727"/>
          <a:stretch/>
        </p:blipFill>
        <p:spPr>
          <a:xfrm>
            <a:off x="6418884" y="1104599"/>
            <a:ext cx="806176" cy="605107"/>
          </a:xfrm>
          <a:prstGeom prst="rect">
            <a:avLst/>
          </a:prstGeom>
        </p:spPr>
      </p:pic>
      <p:pic>
        <p:nvPicPr>
          <p:cNvPr id="20" name="Рисунок 19"/>
          <p:cNvPicPr>
            <a:picLocks noChangeAspect="1"/>
          </p:cNvPicPr>
          <p:nvPr/>
        </p:nvPicPr>
        <p:blipFill>
          <a:blip r:embed="rId7"/>
          <a:stretch>
            <a:fillRect/>
          </a:stretch>
        </p:blipFill>
        <p:spPr>
          <a:xfrm>
            <a:off x="6020858" y="862508"/>
            <a:ext cx="735705" cy="634050"/>
          </a:xfrm>
          <a:prstGeom prst="rect">
            <a:avLst/>
          </a:prstGeom>
        </p:spPr>
      </p:pic>
      <p:grpSp>
        <p:nvGrpSpPr>
          <p:cNvPr id="24" name="Группа 23">
            <a:extLst>
              <a:ext uri="{FF2B5EF4-FFF2-40B4-BE49-F238E27FC236}">
                <a16:creationId xmlns="" xmlns:a16="http://schemas.microsoft.com/office/drawing/2014/main" id="{9A60DE95-D400-49D2-B040-5201423EBF3D}"/>
              </a:ext>
            </a:extLst>
          </p:cNvPr>
          <p:cNvGrpSpPr/>
          <p:nvPr/>
        </p:nvGrpSpPr>
        <p:grpSpPr>
          <a:xfrm>
            <a:off x="337840" y="1747175"/>
            <a:ext cx="1233698" cy="696209"/>
            <a:chOff x="3557899" y="3529203"/>
            <a:chExt cx="2192673" cy="502530"/>
          </a:xfrm>
        </p:grpSpPr>
        <p:grpSp>
          <p:nvGrpSpPr>
            <p:cNvPr id="25" name="Группа 24">
              <a:extLst>
                <a:ext uri="{FF2B5EF4-FFF2-40B4-BE49-F238E27FC236}">
                  <a16:creationId xmlns="" xmlns:a16="http://schemas.microsoft.com/office/drawing/2014/main" id="{70490768-037E-484F-AEBF-BC0B70C33A8C}"/>
                </a:ext>
              </a:extLst>
            </p:cNvPr>
            <p:cNvGrpSpPr/>
            <p:nvPr/>
          </p:nvGrpSpPr>
          <p:grpSpPr>
            <a:xfrm>
              <a:off x="3557899" y="3529203"/>
              <a:ext cx="2175507" cy="502530"/>
              <a:chOff x="2065649" y="5288123"/>
              <a:chExt cx="2175507" cy="502530"/>
            </a:xfrm>
          </p:grpSpPr>
          <p:sp>
            <p:nvSpPr>
              <p:cNvPr id="27" name="Прямоугольник 26">
                <a:extLst>
                  <a:ext uri="{FF2B5EF4-FFF2-40B4-BE49-F238E27FC236}">
                    <a16:creationId xmlns="" xmlns:a16="http://schemas.microsoft.com/office/drawing/2014/main" id="{5538C440-2D12-47E7-8B30-3E8EAC1B7035}"/>
                  </a:ext>
                </a:extLst>
              </p:cNvPr>
              <p:cNvSpPr/>
              <p:nvPr/>
            </p:nvSpPr>
            <p:spPr>
              <a:xfrm>
                <a:off x="2065649" y="5288124"/>
                <a:ext cx="2164528" cy="502529"/>
              </a:xfrm>
              <a:prstGeom prst="rect">
                <a:avLst/>
              </a:prstGeom>
              <a:solidFill>
                <a:schemeClr val="accent5">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ru-RU" sz="825" dirty="0">
                  <a:solidFill>
                    <a:prstClr val="white"/>
                  </a:solidFill>
                  <a:latin typeface="Calibri"/>
                </a:endParaRPr>
              </a:p>
            </p:txBody>
          </p:sp>
          <p:sp>
            <p:nvSpPr>
              <p:cNvPr id="28" name="Прямоугольник 27">
                <a:extLst>
                  <a:ext uri="{FF2B5EF4-FFF2-40B4-BE49-F238E27FC236}">
                    <a16:creationId xmlns="" xmlns:a16="http://schemas.microsoft.com/office/drawing/2014/main" id="{1D1B26D2-57C6-4B9F-91EA-633E724FC705}"/>
                  </a:ext>
                </a:extLst>
              </p:cNvPr>
              <p:cNvSpPr/>
              <p:nvPr/>
            </p:nvSpPr>
            <p:spPr>
              <a:xfrm>
                <a:off x="2168886" y="5288123"/>
                <a:ext cx="2072270" cy="502530"/>
              </a:xfrm>
              <a:prstGeom prst="rect">
                <a:avLst/>
              </a:prstGeom>
              <a:solidFill>
                <a:schemeClr val="accent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ru-RU" sz="825">
                  <a:solidFill>
                    <a:prstClr val="white"/>
                  </a:solidFill>
                  <a:latin typeface="Calibri"/>
                </a:endParaRPr>
              </a:p>
            </p:txBody>
          </p:sp>
        </p:grpSp>
        <p:sp>
          <p:nvSpPr>
            <p:cNvPr id="26" name="TextBox 25">
              <a:extLst>
                <a:ext uri="{FF2B5EF4-FFF2-40B4-BE49-F238E27FC236}">
                  <a16:creationId xmlns="" xmlns:a16="http://schemas.microsoft.com/office/drawing/2014/main" id="{A8566CCE-46E8-4827-9BAC-104F37A50396}"/>
                </a:ext>
              </a:extLst>
            </p:cNvPr>
            <p:cNvSpPr txBox="1"/>
            <p:nvPr/>
          </p:nvSpPr>
          <p:spPr>
            <a:xfrm>
              <a:off x="3712947" y="3551220"/>
              <a:ext cx="2037625" cy="460511"/>
            </a:xfrm>
            <a:prstGeom prst="rect">
              <a:avLst/>
            </a:prstGeom>
            <a:noFill/>
          </p:spPr>
          <p:txBody>
            <a:bodyPr wrap="square" rtlCol="0">
              <a:spAutoFit/>
            </a:bodyPr>
            <a:lstStyle/>
            <a:p>
              <a:pPr defTabSz="685800">
                <a:lnSpc>
                  <a:spcPct val="90000"/>
                </a:lnSpc>
                <a:defRPr/>
              </a:pPr>
              <a:r>
                <a:rPr lang="ru-RU" sz="788" dirty="0">
                  <a:solidFill>
                    <a:prstClr val="white"/>
                  </a:solidFill>
                  <a:latin typeface="Calibri"/>
                </a:rPr>
                <a:t>Моделирование физических </a:t>
              </a:r>
            </a:p>
            <a:p>
              <a:pPr defTabSz="685800">
                <a:lnSpc>
                  <a:spcPct val="90000"/>
                </a:lnSpc>
                <a:defRPr/>
              </a:pPr>
              <a:r>
                <a:rPr lang="ru-RU" sz="788" dirty="0">
                  <a:solidFill>
                    <a:prstClr val="white"/>
                  </a:solidFill>
                  <a:latin typeface="Calibri"/>
                </a:rPr>
                <a:t>процессов </a:t>
              </a:r>
            </a:p>
            <a:p>
              <a:pPr defTabSz="685800">
                <a:lnSpc>
                  <a:spcPct val="90000"/>
                </a:lnSpc>
                <a:defRPr/>
              </a:pPr>
              <a:r>
                <a:rPr lang="ru-RU" sz="788" dirty="0">
                  <a:solidFill>
                    <a:prstClr val="white"/>
                  </a:solidFill>
                  <a:latin typeface="Calibri"/>
                </a:rPr>
                <a:t>взаимодействия</a:t>
              </a:r>
            </a:p>
            <a:p>
              <a:pPr defTabSz="685800">
                <a:lnSpc>
                  <a:spcPct val="90000"/>
                </a:lnSpc>
                <a:defRPr/>
              </a:pPr>
              <a:r>
                <a:rPr lang="ru-RU" sz="788" dirty="0">
                  <a:solidFill>
                    <a:prstClr val="white"/>
                  </a:solidFill>
                  <a:latin typeface="Calibri"/>
                </a:rPr>
                <a:t>ИИ с веществом</a:t>
              </a:r>
            </a:p>
          </p:txBody>
        </p:sp>
      </p:grpSp>
      <p:sp>
        <p:nvSpPr>
          <p:cNvPr id="4" name="TextBox 3"/>
          <p:cNvSpPr txBox="1"/>
          <p:nvPr/>
        </p:nvSpPr>
        <p:spPr>
          <a:xfrm>
            <a:off x="8550479" y="4563894"/>
            <a:ext cx="344786" cy="300082"/>
          </a:xfrm>
          <a:prstGeom prst="rect">
            <a:avLst/>
          </a:prstGeom>
          <a:solidFill>
            <a:schemeClr val="bg1"/>
          </a:solidFill>
        </p:spPr>
        <p:txBody>
          <a:bodyPr wrap="square" rtlCol="0">
            <a:spAutoFit/>
          </a:bodyPr>
          <a:lstStyle/>
          <a:p>
            <a:endParaRPr lang="ru-RU" sz="1350" dirty="0"/>
          </a:p>
        </p:txBody>
      </p:sp>
      <p:grpSp>
        <p:nvGrpSpPr>
          <p:cNvPr id="5" name="Группа 4"/>
          <p:cNvGrpSpPr/>
          <p:nvPr/>
        </p:nvGrpSpPr>
        <p:grpSpPr>
          <a:xfrm>
            <a:off x="1591536" y="1785209"/>
            <a:ext cx="135603" cy="625934"/>
            <a:chOff x="2263593" y="4709713"/>
            <a:chExt cx="104992" cy="515003"/>
          </a:xfrm>
          <a:solidFill>
            <a:schemeClr val="accent5">
              <a:lumMod val="60000"/>
              <a:lumOff val="40000"/>
            </a:schemeClr>
          </a:solidFill>
        </p:grpSpPr>
        <p:sp>
          <p:nvSpPr>
            <p:cNvPr id="58" name="Arrow: Pentagon 263">
              <a:extLst>
                <a:ext uri="{FF2B5EF4-FFF2-40B4-BE49-F238E27FC236}">
                  <a16:creationId xmlns="" xmlns:a16="http://schemas.microsoft.com/office/drawing/2014/main" id="{56B47F20-A710-4CF0-A0A8-323C1FDF8844}"/>
                </a:ext>
              </a:extLst>
            </p:cNvPr>
            <p:cNvSpPr/>
            <p:nvPr/>
          </p:nvSpPr>
          <p:spPr>
            <a:xfrm>
              <a:off x="2263593" y="4709713"/>
              <a:ext cx="67619" cy="515003"/>
            </a:xfrm>
            <a:custGeom>
              <a:avLst/>
              <a:gdLst>
                <a:gd name="connsiteX0" fmla="*/ 0 w 2342473"/>
                <a:gd name="connsiteY0" fmla="*/ 0 h 582684"/>
                <a:gd name="connsiteX1" fmla="*/ 2185457 w 2342473"/>
                <a:gd name="connsiteY1" fmla="*/ 0 h 582684"/>
                <a:gd name="connsiteX2" fmla="*/ 2342473 w 2342473"/>
                <a:gd name="connsiteY2" fmla="*/ 291342 h 582684"/>
                <a:gd name="connsiteX3" fmla="*/ 2185457 w 2342473"/>
                <a:gd name="connsiteY3" fmla="*/ 582684 h 582684"/>
                <a:gd name="connsiteX4" fmla="*/ 0 w 2342473"/>
                <a:gd name="connsiteY4" fmla="*/ 582684 h 582684"/>
                <a:gd name="connsiteX5" fmla="*/ 0 w 2342473"/>
                <a:gd name="connsiteY5" fmla="*/ 0 h 582684"/>
                <a:gd name="connsiteX0" fmla="*/ 0 w 2342473"/>
                <a:gd name="connsiteY0" fmla="*/ 582684 h 674124"/>
                <a:gd name="connsiteX1" fmla="*/ 0 w 2342473"/>
                <a:gd name="connsiteY1" fmla="*/ 0 h 674124"/>
                <a:gd name="connsiteX2" fmla="*/ 2185457 w 2342473"/>
                <a:gd name="connsiteY2" fmla="*/ 0 h 674124"/>
                <a:gd name="connsiteX3" fmla="*/ 2342473 w 2342473"/>
                <a:gd name="connsiteY3" fmla="*/ 291342 h 674124"/>
                <a:gd name="connsiteX4" fmla="*/ 2185457 w 2342473"/>
                <a:gd name="connsiteY4" fmla="*/ 582684 h 674124"/>
                <a:gd name="connsiteX5" fmla="*/ 91440 w 2342473"/>
                <a:gd name="connsiteY5" fmla="*/ 674124 h 674124"/>
                <a:gd name="connsiteX0" fmla="*/ 0 w 2342473"/>
                <a:gd name="connsiteY0" fmla="*/ 582684 h 582684"/>
                <a:gd name="connsiteX1" fmla="*/ 0 w 2342473"/>
                <a:gd name="connsiteY1" fmla="*/ 0 h 582684"/>
                <a:gd name="connsiteX2" fmla="*/ 2185457 w 2342473"/>
                <a:gd name="connsiteY2" fmla="*/ 0 h 582684"/>
                <a:gd name="connsiteX3" fmla="*/ 2342473 w 2342473"/>
                <a:gd name="connsiteY3" fmla="*/ 291342 h 582684"/>
                <a:gd name="connsiteX4" fmla="*/ 2185457 w 2342473"/>
                <a:gd name="connsiteY4" fmla="*/ 582684 h 582684"/>
                <a:gd name="connsiteX0" fmla="*/ 0 w 2342473"/>
                <a:gd name="connsiteY0" fmla="*/ 0 h 582684"/>
                <a:gd name="connsiteX1" fmla="*/ 2185457 w 2342473"/>
                <a:gd name="connsiteY1" fmla="*/ 0 h 582684"/>
                <a:gd name="connsiteX2" fmla="*/ 2342473 w 2342473"/>
                <a:gd name="connsiteY2" fmla="*/ 291342 h 582684"/>
                <a:gd name="connsiteX3" fmla="*/ 2185457 w 2342473"/>
                <a:gd name="connsiteY3" fmla="*/ 582684 h 582684"/>
                <a:gd name="connsiteX0" fmla="*/ 0 w 157016"/>
                <a:gd name="connsiteY0" fmla="*/ 0 h 582684"/>
                <a:gd name="connsiteX1" fmla="*/ 157016 w 157016"/>
                <a:gd name="connsiteY1" fmla="*/ 291342 h 582684"/>
                <a:gd name="connsiteX2" fmla="*/ 0 w 157016"/>
                <a:gd name="connsiteY2" fmla="*/ 582684 h 582684"/>
              </a:gdLst>
              <a:ahLst/>
              <a:cxnLst>
                <a:cxn ang="0">
                  <a:pos x="connsiteX0" y="connsiteY0"/>
                </a:cxn>
                <a:cxn ang="0">
                  <a:pos x="connsiteX1" y="connsiteY1"/>
                </a:cxn>
                <a:cxn ang="0">
                  <a:pos x="connsiteX2" y="connsiteY2"/>
                </a:cxn>
              </a:cxnLst>
              <a:rect l="l" t="t" r="r" b="b"/>
              <a:pathLst>
                <a:path w="157016" h="582684">
                  <a:moveTo>
                    <a:pt x="0" y="0"/>
                  </a:moveTo>
                  <a:lnTo>
                    <a:pt x="157016" y="291342"/>
                  </a:lnTo>
                  <a:lnTo>
                    <a:pt x="0" y="582684"/>
                  </a:lnTo>
                </a:path>
              </a:pathLst>
            </a:custGeom>
            <a:grpFill/>
            <a:ln w="6350" cap="flat" cmpd="sng" algn="ctr">
              <a:solidFill>
                <a:schemeClr val="accent5">
                  <a:lumMod val="60000"/>
                  <a:lumOff val="40000"/>
                </a:schemeClr>
              </a:solidFill>
              <a:prstDash val="solid"/>
              <a:miter lim="800000"/>
            </a:ln>
            <a:effectLst/>
          </p:spPr>
          <p:txBody>
            <a:bodyPr lIns="27000" tIns="27000" rIns="27000" bIns="27000" rtlCol="0" anchor="ctr"/>
            <a:lstStyle/>
            <a:p>
              <a:pPr defTabSz="684884" fontAlgn="base">
                <a:lnSpc>
                  <a:spcPct val="85000"/>
                </a:lnSpc>
                <a:spcAft>
                  <a:spcPts val="600"/>
                </a:spcAft>
                <a:defRPr/>
              </a:pPr>
              <a:endParaRPr lang="ru-RU" sz="1350" kern="0" dirty="0">
                <a:solidFill>
                  <a:srgbClr val="002060"/>
                </a:solidFill>
                <a:latin typeface="PlumbMediumC"/>
              </a:endParaRPr>
            </a:p>
          </p:txBody>
        </p:sp>
        <p:sp>
          <p:nvSpPr>
            <p:cNvPr id="59" name="Arrow: Pentagon 263">
              <a:extLst>
                <a:ext uri="{FF2B5EF4-FFF2-40B4-BE49-F238E27FC236}">
                  <a16:creationId xmlns="" xmlns:a16="http://schemas.microsoft.com/office/drawing/2014/main" id="{A852F19F-C915-4004-90C7-FFA44704D1B5}"/>
                </a:ext>
              </a:extLst>
            </p:cNvPr>
            <p:cNvSpPr/>
            <p:nvPr/>
          </p:nvSpPr>
          <p:spPr>
            <a:xfrm>
              <a:off x="2332832" y="4810711"/>
              <a:ext cx="35753" cy="313086"/>
            </a:xfrm>
            <a:custGeom>
              <a:avLst/>
              <a:gdLst>
                <a:gd name="connsiteX0" fmla="*/ 0 w 2342473"/>
                <a:gd name="connsiteY0" fmla="*/ 0 h 582684"/>
                <a:gd name="connsiteX1" fmla="*/ 2185457 w 2342473"/>
                <a:gd name="connsiteY1" fmla="*/ 0 h 582684"/>
                <a:gd name="connsiteX2" fmla="*/ 2342473 w 2342473"/>
                <a:gd name="connsiteY2" fmla="*/ 291342 h 582684"/>
                <a:gd name="connsiteX3" fmla="*/ 2185457 w 2342473"/>
                <a:gd name="connsiteY3" fmla="*/ 582684 h 582684"/>
                <a:gd name="connsiteX4" fmla="*/ 0 w 2342473"/>
                <a:gd name="connsiteY4" fmla="*/ 582684 h 582684"/>
                <a:gd name="connsiteX5" fmla="*/ 0 w 2342473"/>
                <a:gd name="connsiteY5" fmla="*/ 0 h 582684"/>
                <a:gd name="connsiteX0" fmla="*/ 0 w 2342473"/>
                <a:gd name="connsiteY0" fmla="*/ 582684 h 674124"/>
                <a:gd name="connsiteX1" fmla="*/ 0 w 2342473"/>
                <a:gd name="connsiteY1" fmla="*/ 0 h 674124"/>
                <a:gd name="connsiteX2" fmla="*/ 2185457 w 2342473"/>
                <a:gd name="connsiteY2" fmla="*/ 0 h 674124"/>
                <a:gd name="connsiteX3" fmla="*/ 2342473 w 2342473"/>
                <a:gd name="connsiteY3" fmla="*/ 291342 h 674124"/>
                <a:gd name="connsiteX4" fmla="*/ 2185457 w 2342473"/>
                <a:gd name="connsiteY4" fmla="*/ 582684 h 674124"/>
                <a:gd name="connsiteX5" fmla="*/ 91440 w 2342473"/>
                <a:gd name="connsiteY5" fmla="*/ 674124 h 674124"/>
                <a:gd name="connsiteX0" fmla="*/ 0 w 2342473"/>
                <a:gd name="connsiteY0" fmla="*/ 582684 h 582684"/>
                <a:gd name="connsiteX1" fmla="*/ 0 w 2342473"/>
                <a:gd name="connsiteY1" fmla="*/ 0 h 582684"/>
                <a:gd name="connsiteX2" fmla="*/ 2185457 w 2342473"/>
                <a:gd name="connsiteY2" fmla="*/ 0 h 582684"/>
                <a:gd name="connsiteX3" fmla="*/ 2342473 w 2342473"/>
                <a:gd name="connsiteY3" fmla="*/ 291342 h 582684"/>
                <a:gd name="connsiteX4" fmla="*/ 2185457 w 2342473"/>
                <a:gd name="connsiteY4" fmla="*/ 582684 h 582684"/>
                <a:gd name="connsiteX0" fmla="*/ 0 w 2342473"/>
                <a:gd name="connsiteY0" fmla="*/ 0 h 582684"/>
                <a:gd name="connsiteX1" fmla="*/ 2185457 w 2342473"/>
                <a:gd name="connsiteY1" fmla="*/ 0 h 582684"/>
                <a:gd name="connsiteX2" fmla="*/ 2342473 w 2342473"/>
                <a:gd name="connsiteY2" fmla="*/ 291342 h 582684"/>
                <a:gd name="connsiteX3" fmla="*/ 2185457 w 2342473"/>
                <a:gd name="connsiteY3" fmla="*/ 582684 h 582684"/>
                <a:gd name="connsiteX0" fmla="*/ 0 w 157016"/>
                <a:gd name="connsiteY0" fmla="*/ 0 h 582684"/>
                <a:gd name="connsiteX1" fmla="*/ 157016 w 157016"/>
                <a:gd name="connsiteY1" fmla="*/ 291342 h 582684"/>
                <a:gd name="connsiteX2" fmla="*/ 0 w 157016"/>
                <a:gd name="connsiteY2" fmla="*/ 582684 h 582684"/>
              </a:gdLst>
              <a:ahLst/>
              <a:cxnLst>
                <a:cxn ang="0">
                  <a:pos x="connsiteX0" y="connsiteY0"/>
                </a:cxn>
                <a:cxn ang="0">
                  <a:pos x="connsiteX1" y="connsiteY1"/>
                </a:cxn>
                <a:cxn ang="0">
                  <a:pos x="connsiteX2" y="connsiteY2"/>
                </a:cxn>
              </a:cxnLst>
              <a:rect l="l" t="t" r="r" b="b"/>
              <a:pathLst>
                <a:path w="157016" h="582684">
                  <a:moveTo>
                    <a:pt x="0" y="0"/>
                  </a:moveTo>
                  <a:lnTo>
                    <a:pt x="157016" y="291342"/>
                  </a:lnTo>
                  <a:lnTo>
                    <a:pt x="0" y="582684"/>
                  </a:lnTo>
                </a:path>
              </a:pathLst>
            </a:custGeom>
            <a:grpFill/>
            <a:ln w="6350" cap="flat" cmpd="sng" algn="ctr">
              <a:solidFill>
                <a:schemeClr val="accent5">
                  <a:lumMod val="60000"/>
                  <a:lumOff val="40000"/>
                </a:schemeClr>
              </a:solidFill>
              <a:prstDash val="solid"/>
              <a:miter lim="800000"/>
            </a:ln>
            <a:effectLst/>
          </p:spPr>
          <p:txBody>
            <a:bodyPr lIns="35901" tIns="35901" rIns="35901" bIns="35901" rtlCol="0" anchor="ctr"/>
            <a:lstStyle/>
            <a:p>
              <a:pPr algn="r" defTabSz="905876">
                <a:lnSpc>
                  <a:spcPct val="85000"/>
                </a:lnSpc>
                <a:spcAft>
                  <a:spcPts val="797"/>
                </a:spcAft>
                <a:defRPr/>
              </a:pPr>
              <a:endParaRPr lang="ru-RU" sz="1197" b="1" kern="0" dirty="0">
                <a:solidFill>
                  <a:srgbClr val="002060"/>
                </a:solidFill>
                <a:latin typeface="PlumbMediumC"/>
                <a:cs typeface="Arial"/>
              </a:endParaRPr>
            </a:p>
          </p:txBody>
        </p:sp>
      </p:grpSp>
      <p:pic>
        <p:nvPicPr>
          <p:cNvPr id="76" name="Рисунок 75"/>
          <p:cNvPicPr>
            <a:picLocks noChangeAspect="1"/>
          </p:cNvPicPr>
          <p:nvPr/>
        </p:nvPicPr>
        <p:blipFill>
          <a:blip r:embed="rId8"/>
          <a:stretch>
            <a:fillRect/>
          </a:stretch>
        </p:blipFill>
        <p:spPr>
          <a:xfrm>
            <a:off x="467136" y="1129502"/>
            <a:ext cx="1074342" cy="582247"/>
          </a:xfrm>
          <a:prstGeom prst="rect">
            <a:avLst/>
          </a:prstGeom>
        </p:spPr>
      </p:pic>
      <p:grpSp>
        <p:nvGrpSpPr>
          <p:cNvPr id="77" name="Группа 76">
            <a:extLst>
              <a:ext uri="{FF2B5EF4-FFF2-40B4-BE49-F238E27FC236}">
                <a16:creationId xmlns="" xmlns:a16="http://schemas.microsoft.com/office/drawing/2014/main" id="{9A60DE95-D400-49D2-B040-5201423EBF3D}"/>
              </a:ext>
            </a:extLst>
          </p:cNvPr>
          <p:cNvGrpSpPr/>
          <p:nvPr/>
        </p:nvGrpSpPr>
        <p:grpSpPr>
          <a:xfrm>
            <a:off x="1752882" y="1753729"/>
            <a:ext cx="1233698" cy="699960"/>
            <a:chOff x="3557899" y="3529203"/>
            <a:chExt cx="2192673" cy="505237"/>
          </a:xfrm>
        </p:grpSpPr>
        <p:grpSp>
          <p:nvGrpSpPr>
            <p:cNvPr id="78" name="Группа 77">
              <a:extLst>
                <a:ext uri="{FF2B5EF4-FFF2-40B4-BE49-F238E27FC236}">
                  <a16:creationId xmlns="" xmlns:a16="http://schemas.microsoft.com/office/drawing/2014/main" id="{70490768-037E-484F-AEBF-BC0B70C33A8C}"/>
                </a:ext>
              </a:extLst>
            </p:cNvPr>
            <p:cNvGrpSpPr/>
            <p:nvPr/>
          </p:nvGrpSpPr>
          <p:grpSpPr>
            <a:xfrm>
              <a:off x="3557899" y="3529203"/>
              <a:ext cx="2175507" cy="502530"/>
              <a:chOff x="2065649" y="5288123"/>
              <a:chExt cx="2175507" cy="502530"/>
            </a:xfrm>
          </p:grpSpPr>
          <p:sp>
            <p:nvSpPr>
              <p:cNvPr id="80" name="Прямоугольник 79">
                <a:extLst>
                  <a:ext uri="{FF2B5EF4-FFF2-40B4-BE49-F238E27FC236}">
                    <a16:creationId xmlns="" xmlns:a16="http://schemas.microsoft.com/office/drawing/2014/main" id="{5538C440-2D12-47E7-8B30-3E8EAC1B7035}"/>
                  </a:ext>
                </a:extLst>
              </p:cNvPr>
              <p:cNvSpPr/>
              <p:nvPr/>
            </p:nvSpPr>
            <p:spPr>
              <a:xfrm>
                <a:off x="2065649" y="5288124"/>
                <a:ext cx="2164528" cy="502529"/>
              </a:xfrm>
              <a:prstGeom prst="rect">
                <a:avLst/>
              </a:prstGeom>
              <a:solidFill>
                <a:schemeClr val="accent5">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ru-RU" sz="825" dirty="0">
                  <a:solidFill>
                    <a:prstClr val="white"/>
                  </a:solidFill>
                  <a:latin typeface="Calibri"/>
                </a:endParaRPr>
              </a:p>
            </p:txBody>
          </p:sp>
          <p:sp>
            <p:nvSpPr>
              <p:cNvPr id="81" name="Прямоугольник 80">
                <a:extLst>
                  <a:ext uri="{FF2B5EF4-FFF2-40B4-BE49-F238E27FC236}">
                    <a16:creationId xmlns="" xmlns:a16="http://schemas.microsoft.com/office/drawing/2014/main" id="{1D1B26D2-57C6-4B9F-91EA-633E724FC705}"/>
                  </a:ext>
                </a:extLst>
              </p:cNvPr>
              <p:cNvSpPr/>
              <p:nvPr/>
            </p:nvSpPr>
            <p:spPr>
              <a:xfrm>
                <a:off x="2168886" y="5288123"/>
                <a:ext cx="2072270" cy="502530"/>
              </a:xfrm>
              <a:prstGeom prst="rect">
                <a:avLst/>
              </a:prstGeom>
              <a:solidFill>
                <a:schemeClr val="accent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ru-RU" sz="825">
                  <a:solidFill>
                    <a:prstClr val="white"/>
                  </a:solidFill>
                  <a:latin typeface="Calibri"/>
                </a:endParaRPr>
              </a:p>
            </p:txBody>
          </p:sp>
        </p:grpSp>
        <p:sp>
          <p:nvSpPr>
            <p:cNvPr id="79" name="TextBox 78">
              <a:extLst>
                <a:ext uri="{FF2B5EF4-FFF2-40B4-BE49-F238E27FC236}">
                  <a16:creationId xmlns="" xmlns:a16="http://schemas.microsoft.com/office/drawing/2014/main" id="{A8566CCE-46E8-4827-9BAC-104F37A50396}"/>
                </a:ext>
              </a:extLst>
            </p:cNvPr>
            <p:cNvSpPr txBox="1"/>
            <p:nvPr/>
          </p:nvSpPr>
          <p:spPr>
            <a:xfrm>
              <a:off x="3712947" y="3573930"/>
              <a:ext cx="2037625" cy="460510"/>
            </a:xfrm>
            <a:prstGeom prst="rect">
              <a:avLst/>
            </a:prstGeom>
            <a:noFill/>
          </p:spPr>
          <p:txBody>
            <a:bodyPr wrap="square" rtlCol="0">
              <a:spAutoFit/>
            </a:bodyPr>
            <a:lstStyle/>
            <a:p>
              <a:pPr lvl="0">
                <a:lnSpc>
                  <a:spcPct val="90000"/>
                </a:lnSpc>
                <a:defRPr/>
              </a:pPr>
              <a:r>
                <a:rPr lang="ru-RU" sz="788" dirty="0">
                  <a:solidFill>
                    <a:prstClr val="white"/>
                  </a:solidFill>
                </a:rPr>
                <a:t>Схемотехническое </a:t>
              </a:r>
            </a:p>
            <a:p>
              <a:pPr lvl="0">
                <a:lnSpc>
                  <a:spcPct val="90000"/>
                </a:lnSpc>
                <a:defRPr/>
              </a:pPr>
              <a:r>
                <a:rPr lang="ru-RU" sz="788" dirty="0">
                  <a:solidFill>
                    <a:prstClr val="white"/>
                  </a:solidFill>
                </a:rPr>
                <a:t>моделирование</a:t>
              </a:r>
            </a:p>
            <a:p>
              <a:pPr lvl="0">
                <a:lnSpc>
                  <a:spcPct val="90000"/>
                </a:lnSpc>
                <a:defRPr/>
              </a:pPr>
              <a:r>
                <a:rPr lang="ru-RU" sz="788" dirty="0">
                  <a:solidFill>
                    <a:prstClr val="white"/>
                  </a:solidFill>
                </a:rPr>
                <a:t>электронных схем, разработка печатных плат</a:t>
              </a:r>
            </a:p>
          </p:txBody>
        </p:sp>
      </p:grpSp>
      <p:grpSp>
        <p:nvGrpSpPr>
          <p:cNvPr id="85" name="Группа 84"/>
          <p:cNvGrpSpPr/>
          <p:nvPr/>
        </p:nvGrpSpPr>
        <p:grpSpPr>
          <a:xfrm>
            <a:off x="3001578" y="1766310"/>
            <a:ext cx="135603" cy="625934"/>
            <a:chOff x="2263593" y="4709713"/>
            <a:chExt cx="104992" cy="515003"/>
          </a:xfrm>
          <a:solidFill>
            <a:schemeClr val="accent5">
              <a:lumMod val="60000"/>
              <a:lumOff val="40000"/>
            </a:schemeClr>
          </a:solidFill>
        </p:grpSpPr>
        <p:sp>
          <p:nvSpPr>
            <p:cNvPr id="86" name="Arrow: Pentagon 263">
              <a:extLst>
                <a:ext uri="{FF2B5EF4-FFF2-40B4-BE49-F238E27FC236}">
                  <a16:creationId xmlns="" xmlns:a16="http://schemas.microsoft.com/office/drawing/2014/main" id="{56B47F20-A710-4CF0-A0A8-323C1FDF8844}"/>
                </a:ext>
              </a:extLst>
            </p:cNvPr>
            <p:cNvSpPr/>
            <p:nvPr/>
          </p:nvSpPr>
          <p:spPr>
            <a:xfrm>
              <a:off x="2263593" y="4709713"/>
              <a:ext cx="67619" cy="515003"/>
            </a:xfrm>
            <a:custGeom>
              <a:avLst/>
              <a:gdLst>
                <a:gd name="connsiteX0" fmla="*/ 0 w 2342473"/>
                <a:gd name="connsiteY0" fmla="*/ 0 h 582684"/>
                <a:gd name="connsiteX1" fmla="*/ 2185457 w 2342473"/>
                <a:gd name="connsiteY1" fmla="*/ 0 h 582684"/>
                <a:gd name="connsiteX2" fmla="*/ 2342473 w 2342473"/>
                <a:gd name="connsiteY2" fmla="*/ 291342 h 582684"/>
                <a:gd name="connsiteX3" fmla="*/ 2185457 w 2342473"/>
                <a:gd name="connsiteY3" fmla="*/ 582684 h 582684"/>
                <a:gd name="connsiteX4" fmla="*/ 0 w 2342473"/>
                <a:gd name="connsiteY4" fmla="*/ 582684 h 582684"/>
                <a:gd name="connsiteX5" fmla="*/ 0 w 2342473"/>
                <a:gd name="connsiteY5" fmla="*/ 0 h 582684"/>
                <a:gd name="connsiteX0" fmla="*/ 0 w 2342473"/>
                <a:gd name="connsiteY0" fmla="*/ 582684 h 674124"/>
                <a:gd name="connsiteX1" fmla="*/ 0 w 2342473"/>
                <a:gd name="connsiteY1" fmla="*/ 0 h 674124"/>
                <a:gd name="connsiteX2" fmla="*/ 2185457 w 2342473"/>
                <a:gd name="connsiteY2" fmla="*/ 0 h 674124"/>
                <a:gd name="connsiteX3" fmla="*/ 2342473 w 2342473"/>
                <a:gd name="connsiteY3" fmla="*/ 291342 h 674124"/>
                <a:gd name="connsiteX4" fmla="*/ 2185457 w 2342473"/>
                <a:gd name="connsiteY4" fmla="*/ 582684 h 674124"/>
                <a:gd name="connsiteX5" fmla="*/ 91440 w 2342473"/>
                <a:gd name="connsiteY5" fmla="*/ 674124 h 674124"/>
                <a:gd name="connsiteX0" fmla="*/ 0 w 2342473"/>
                <a:gd name="connsiteY0" fmla="*/ 582684 h 582684"/>
                <a:gd name="connsiteX1" fmla="*/ 0 w 2342473"/>
                <a:gd name="connsiteY1" fmla="*/ 0 h 582684"/>
                <a:gd name="connsiteX2" fmla="*/ 2185457 w 2342473"/>
                <a:gd name="connsiteY2" fmla="*/ 0 h 582684"/>
                <a:gd name="connsiteX3" fmla="*/ 2342473 w 2342473"/>
                <a:gd name="connsiteY3" fmla="*/ 291342 h 582684"/>
                <a:gd name="connsiteX4" fmla="*/ 2185457 w 2342473"/>
                <a:gd name="connsiteY4" fmla="*/ 582684 h 582684"/>
                <a:gd name="connsiteX0" fmla="*/ 0 w 2342473"/>
                <a:gd name="connsiteY0" fmla="*/ 0 h 582684"/>
                <a:gd name="connsiteX1" fmla="*/ 2185457 w 2342473"/>
                <a:gd name="connsiteY1" fmla="*/ 0 h 582684"/>
                <a:gd name="connsiteX2" fmla="*/ 2342473 w 2342473"/>
                <a:gd name="connsiteY2" fmla="*/ 291342 h 582684"/>
                <a:gd name="connsiteX3" fmla="*/ 2185457 w 2342473"/>
                <a:gd name="connsiteY3" fmla="*/ 582684 h 582684"/>
                <a:gd name="connsiteX0" fmla="*/ 0 w 157016"/>
                <a:gd name="connsiteY0" fmla="*/ 0 h 582684"/>
                <a:gd name="connsiteX1" fmla="*/ 157016 w 157016"/>
                <a:gd name="connsiteY1" fmla="*/ 291342 h 582684"/>
                <a:gd name="connsiteX2" fmla="*/ 0 w 157016"/>
                <a:gd name="connsiteY2" fmla="*/ 582684 h 582684"/>
              </a:gdLst>
              <a:ahLst/>
              <a:cxnLst>
                <a:cxn ang="0">
                  <a:pos x="connsiteX0" y="connsiteY0"/>
                </a:cxn>
                <a:cxn ang="0">
                  <a:pos x="connsiteX1" y="connsiteY1"/>
                </a:cxn>
                <a:cxn ang="0">
                  <a:pos x="connsiteX2" y="connsiteY2"/>
                </a:cxn>
              </a:cxnLst>
              <a:rect l="l" t="t" r="r" b="b"/>
              <a:pathLst>
                <a:path w="157016" h="582684">
                  <a:moveTo>
                    <a:pt x="0" y="0"/>
                  </a:moveTo>
                  <a:lnTo>
                    <a:pt x="157016" y="291342"/>
                  </a:lnTo>
                  <a:lnTo>
                    <a:pt x="0" y="582684"/>
                  </a:lnTo>
                </a:path>
              </a:pathLst>
            </a:custGeom>
            <a:grpFill/>
            <a:ln w="6350" cap="flat" cmpd="sng" algn="ctr">
              <a:solidFill>
                <a:schemeClr val="accent5">
                  <a:lumMod val="60000"/>
                  <a:lumOff val="40000"/>
                </a:schemeClr>
              </a:solidFill>
              <a:prstDash val="solid"/>
              <a:miter lim="800000"/>
            </a:ln>
            <a:effectLst/>
          </p:spPr>
          <p:txBody>
            <a:bodyPr lIns="27000" tIns="27000" rIns="27000" bIns="27000" rtlCol="0" anchor="ctr"/>
            <a:lstStyle/>
            <a:p>
              <a:pPr defTabSz="684884" fontAlgn="base">
                <a:lnSpc>
                  <a:spcPct val="85000"/>
                </a:lnSpc>
                <a:spcAft>
                  <a:spcPts val="600"/>
                </a:spcAft>
                <a:defRPr/>
              </a:pPr>
              <a:endParaRPr lang="ru-RU" sz="1350" kern="0" dirty="0">
                <a:solidFill>
                  <a:srgbClr val="002060"/>
                </a:solidFill>
                <a:latin typeface="PlumbMediumC"/>
              </a:endParaRPr>
            </a:p>
          </p:txBody>
        </p:sp>
        <p:sp>
          <p:nvSpPr>
            <p:cNvPr id="87" name="Arrow: Pentagon 263">
              <a:extLst>
                <a:ext uri="{FF2B5EF4-FFF2-40B4-BE49-F238E27FC236}">
                  <a16:creationId xmlns="" xmlns:a16="http://schemas.microsoft.com/office/drawing/2014/main" id="{A852F19F-C915-4004-90C7-FFA44704D1B5}"/>
                </a:ext>
              </a:extLst>
            </p:cNvPr>
            <p:cNvSpPr/>
            <p:nvPr/>
          </p:nvSpPr>
          <p:spPr>
            <a:xfrm>
              <a:off x="2332832" y="4810711"/>
              <a:ext cx="35753" cy="313086"/>
            </a:xfrm>
            <a:custGeom>
              <a:avLst/>
              <a:gdLst>
                <a:gd name="connsiteX0" fmla="*/ 0 w 2342473"/>
                <a:gd name="connsiteY0" fmla="*/ 0 h 582684"/>
                <a:gd name="connsiteX1" fmla="*/ 2185457 w 2342473"/>
                <a:gd name="connsiteY1" fmla="*/ 0 h 582684"/>
                <a:gd name="connsiteX2" fmla="*/ 2342473 w 2342473"/>
                <a:gd name="connsiteY2" fmla="*/ 291342 h 582684"/>
                <a:gd name="connsiteX3" fmla="*/ 2185457 w 2342473"/>
                <a:gd name="connsiteY3" fmla="*/ 582684 h 582684"/>
                <a:gd name="connsiteX4" fmla="*/ 0 w 2342473"/>
                <a:gd name="connsiteY4" fmla="*/ 582684 h 582684"/>
                <a:gd name="connsiteX5" fmla="*/ 0 w 2342473"/>
                <a:gd name="connsiteY5" fmla="*/ 0 h 582684"/>
                <a:gd name="connsiteX0" fmla="*/ 0 w 2342473"/>
                <a:gd name="connsiteY0" fmla="*/ 582684 h 674124"/>
                <a:gd name="connsiteX1" fmla="*/ 0 w 2342473"/>
                <a:gd name="connsiteY1" fmla="*/ 0 h 674124"/>
                <a:gd name="connsiteX2" fmla="*/ 2185457 w 2342473"/>
                <a:gd name="connsiteY2" fmla="*/ 0 h 674124"/>
                <a:gd name="connsiteX3" fmla="*/ 2342473 w 2342473"/>
                <a:gd name="connsiteY3" fmla="*/ 291342 h 674124"/>
                <a:gd name="connsiteX4" fmla="*/ 2185457 w 2342473"/>
                <a:gd name="connsiteY4" fmla="*/ 582684 h 674124"/>
                <a:gd name="connsiteX5" fmla="*/ 91440 w 2342473"/>
                <a:gd name="connsiteY5" fmla="*/ 674124 h 674124"/>
                <a:gd name="connsiteX0" fmla="*/ 0 w 2342473"/>
                <a:gd name="connsiteY0" fmla="*/ 582684 h 582684"/>
                <a:gd name="connsiteX1" fmla="*/ 0 w 2342473"/>
                <a:gd name="connsiteY1" fmla="*/ 0 h 582684"/>
                <a:gd name="connsiteX2" fmla="*/ 2185457 w 2342473"/>
                <a:gd name="connsiteY2" fmla="*/ 0 h 582684"/>
                <a:gd name="connsiteX3" fmla="*/ 2342473 w 2342473"/>
                <a:gd name="connsiteY3" fmla="*/ 291342 h 582684"/>
                <a:gd name="connsiteX4" fmla="*/ 2185457 w 2342473"/>
                <a:gd name="connsiteY4" fmla="*/ 582684 h 582684"/>
                <a:gd name="connsiteX0" fmla="*/ 0 w 2342473"/>
                <a:gd name="connsiteY0" fmla="*/ 0 h 582684"/>
                <a:gd name="connsiteX1" fmla="*/ 2185457 w 2342473"/>
                <a:gd name="connsiteY1" fmla="*/ 0 h 582684"/>
                <a:gd name="connsiteX2" fmla="*/ 2342473 w 2342473"/>
                <a:gd name="connsiteY2" fmla="*/ 291342 h 582684"/>
                <a:gd name="connsiteX3" fmla="*/ 2185457 w 2342473"/>
                <a:gd name="connsiteY3" fmla="*/ 582684 h 582684"/>
                <a:gd name="connsiteX0" fmla="*/ 0 w 157016"/>
                <a:gd name="connsiteY0" fmla="*/ 0 h 582684"/>
                <a:gd name="connsiteX1" fmla="*/ 157016 w 157016"/>
                <a:gd name="connsiteY1" fmla="*/ 291342 h 582684"/>
                <a:gd name="connsiteX2" fmla="*/ 0 w 157016"/>
                <a:gd name="connsiteY2" fmla="*/ 582684 h 582684"/>
              </a:gdLst>
              <a:ahLst/>
              <a:cxnLst>
                <a:cxn ang="0">
                  <a:pos x="connsiteX0" y="connsiteY0"/>
                </a:cxn>
                <a:cxn ang="0">
                  <a:pos x="connsiteX1" y="connsiteY1"/>
                </a:cxn>
                <a:cxn ang="0">
                  <a:pos x="connsiteX2" y="connsiteY2"/>
                </a:cxn>
              </a:cxnLst>
              <a:rect l="l" t="t" r="r" b="b"/>
              <a:pathLst>
                <a:path w="157016" h="582684">
                  <a:moveTo>
                    <a:pt x="0" y="0"/>
                  </a:moveTo>
                  <a:lnTo>
                    <a:pt x="157016" y="291342"/>
                  </a:lnTo>
                  <a:lnTo>
                    <a:pt x="0" y="582684"/>
                  </a:lnTo>
                </a:path>
              </a:pathLst>
            </a:custGeom>
            <a:grpFill/>
            <a:ln w="6350" cap="flat" cmpd="sng" algn="ctr">
              <a:solidFill>
                <a:schemeClr val="accent5">
                  <a:lumMod val="60000"/>
                  <a:lumOff val="40000"/>
                </a:schemeClr>
              </a:solidFill>
              <a:prstDash val="solid"/>
              <a:miter lim="800000"/>
            </a:ln>
            <a:effectLst/>
          </p:spPr>
          <p:txBody>
            <a:bodyPr lIns="35901" tIns="35901" rIns="35901" bIns="35901" rtlCol="0" anchor="ctr"/>
            <a:lstStyle/>
            <a:p>
              <a:pPr algn="r" defTabSz="905876">
                <a:lnSpc>
                  <a:spcPct val="85000"/>
                </a:lnSpc>
                <a:spcAft>
                  <a:spcPts val="797"/>
                </a:spcAft>
                <a:defRPr/>
              </a:pPr>
              <a:endParaRPr lang="ru-RU" sz="1197" b="1" kern="0" dirty="0">
                <a:solidFill>
                  <a:srgbClr val="002060"/>
                </a:solidFill>
                <a:latin typeface="PlumbMediumC"/>
                <a:cs typeface="Arial"/>
              </a:endParaRPr>
            </a:p>
          </p:txBody>
        </p:sp>
      </p:grpSp>
      <p:grpSp>
        <p:nvGrpSpPr>
          <p:cNvPr id="88" name="Группа 87">
            <a:extLst>
              <a:ext uri="{FF2B5EF4-FFF2-40B4-BE49-F238E27FC236}">
                <a16:creationId xmlns="" xmlns:a16="http://schemas.microsoft.com/office/drawing/2014/main" id="{9A60DE95-D400-49D2-B040-5201423EBF3D}"/>
              </a:ext>
            </a:extLst>
          </p:cNvPr>
          <p:cNvGrpSpPr/>
          <p:nvPr/>
        </p:nvGrpSpPr>
        <p:grpSpPr>
          <a:xfrm>
            <a:off x="3170279" y="1762777"/>
            <a:ext cx="1233698" cy="696210"/>
            <a:chOff x="3557899" y="3529203"/>
            <a:chExt cx="2192673" cy="502530"/>
          </a:xfrm>
        </p:grpSpPr>
        <p:grpSp>
          <p:nvGrpSpPr>
            <p:cNvPr id="89" name="Группа 88">
              <a:extLst>
                <a:ext uri="{FF2B5EF4-FFF2-40B4-BE49-F238E27FC236}">
                  <a16:creationId xmlns="" xmlns:a16="http://schemas.microsoft.com/office/drawing/2014/main" id="{70490768-037E-484F-AEBF-BC0B70C33A8C}"/>
                </a:ext>
              </a:extLst>
            </p:cNvPr>
            <p:cNvGrpSpPr/>
            <p:nvPr/>
          </p:nvGrpSpPr>
          <p:grpSpPr>
            <a:xfrm>
              <a:off x="3557899" y="3529203"/>
              <a:ext cx="2175507" cy="502530"/>
              <a:chOff x="2065649" y="5288123"/>
              <a:chExt cx="2175507" cy="502530"/>
            </a:xfrm>
          </p:grpSpPr>
          <p:sp>
            <p:nvSpPr>
              <p:cNvPr id="91" name="Прямоугольник 90">
                <a:extLst>
                  <a:ext uri="{FF2B5EF4-FFF2-40B4-BE49-F238E27FC236}">
                    <a16:creationId xmlns="" xmlns:a16="http://schemas.microsoft.com/office/drawing/2014/main" id="{5538C440-2D12-47E7-8B30-3E8EAC1B7035}"/>
                  </a:ext>
                </a:extLst>
              </p:cNvPr>
              <p:cNvSpPr/>
              <p:nvPr/>
            </p:nvSpPr>
            <p:spPr>
              <a:xfrm>
                <a:off x="2065649" y="5288124"/>
                <a:ext cx="2164528" cy="502529"/>
              </a:xfrm>
              <a:prstGeom prst="rect">
                <a:avLst/>
              </a:prstGeom>
              <a:solidFill>
                <a:schemeClr val="accent5">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ru-RU" sz="825" dirty="0">
                  <a:solidFill>
                    <a:prstClr val="white"/>
                  </a:solidFill>
                  <a:latin typeface="Calibri"/>
                </a:endParaRPr>
              </a:p>
            </p:txBody>
          </p:sp>
          <p:sp>
            <p:nvSpPr>
              <p:cNvPr id="92" name="Прямоугольник 91">
                <a:extLst>
                  <a:ext uri="{FF2B5EF4-FFF2-40B4-BE49-F238E27FC236}">
                    <a16:creationId xmlns="" xmlns:a16="http://schemas.microsoft.com/office/drawing/2014/main" id="{1D1B26D2-57C6-4B9F-91EA-633E724FC705}"/>
                  </a:ext>
                </a:extLst>
              </p:cNvPr>
              <p:cNvSpPr/>
              <p:nvPr/>
            </p:nvSpPr>
            <p:spPr>
              <a:xfrm>
                <a:off x="2168886" y="5288123"/>
                <a:ext cx="2072270" cy="502530"/>
              </a:xfrm>
              <a:prstGeom prst="rect">
                <a:avLst/>
              </a:prstGeom>
              <a:solidFill>
                <a:schemeClr val="accent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ru-RU" sz="825">
                  <a:solidFill>
                    <a:prstClr val="white"/>
                  </a:solidFill>
                  <a:latin typeface="Calibri"/>
                </a:endParaRPr>
              </a:p>
            </p:txBody>
          </p:sp>
        </p:grpSp>
        <p:sp>
          <p:nvSpPr>
            <p:cNvPr id="90" name="TextBox 89">
              <a:extLst>
                <a:ext uri="{FF2B5EF4-FFF2-40B4-BE49-F238E27FC236}">
                  <a16:creationId xmlns="" xmlns:a16="http://schemas.microsoft.com/office/drawing/2014/main" id="{A8566CCE-46E8-4827-9BAC-104F37A50396}"/>
                </a:ext>
              </a:extLst>
            </p:cNvPr>
            <p:cNvSpPr txBox="1"/>
            <p:nvPr/>
          </p:nvSpPr>
          <p:spPr>
            <a:xfrm>
              <a:off x="3712947" y="3628428"/>
              <a:ext cx="2037625" cy="302965"/>
            </a:xfrm>
            <a:prstGeom prst="rect">
              <a:avLst/>
            </a:prstGeom>
            <a:noFill/>
          </p:spPr>
          <p:txBody>
            <a:bodyPr wrap="square" rtlCol="0">
              <a:spAutoFit/>
            </a:bodyPr>
            <a:lstStyle/>
            <a:p>
              <a:pPr lvl="0">
                <a:lnSpc>
                  <a:spcPct val="90000"/>
                </a:lnSpc>
                <a:defRPr/>
              </a:pPr>
              <a:r>
                <a:rPr lang="ru-RU" sz="788" dirty="0">
                  <a:solidFill>
                    <a:prstClr val="white"/>
                  </a:solidFill>
                </a:rPr>
                <a:t>Разработка ПО, математическая обработка</a:t>
              </a:r>
            </a:p>
          </p:txBody>
        </p:sp>
      </p:grpSp>
      <p:grpSp>
        <p:nvGrpSpPr>
          <p:cNvPr id="93" name="Группа 92"/>
          <p:cNvGrpSpPr/>
          <p:nvPr/>
        </p:nvGrpSpPr>
        <p:grpSpPr>
          <a:xfrm>
            <a:off x="4418975" y="1775357"/>
            <a:ext cx="135603" cy="625934"/>
            <a:chOff x="2263593" y="4709713"/>
            <a:chExt cx="104992" cy="515003"/>
          </a:xfrm>
          <a:solidFill>
            <a:schemeClr val="accent5">
              <a:lumMod val="60000"/>
              <a:lumOff val="40000"/>
            </a:schemeClr>
          </a:solidFill>
        </p:grpSpPr>
        <p:sp>
          <p:nvSpPr>
            <p:cNvPr id="94" name="Arrow: Pentagon 263">
              <a:extLst>
                <a:ext uri="{FF2B5EF4-FFF2-40B4-BE49-F238E27FC236}">
                  <a16:creationId xmlns="" xmlns:a16="http://schemas.microsoft.com/office/drawing/2014/main" id="{56B47F20-A710-4CF0-A0A8-323C1FDF8844}"/>
                </a:ext>
              </a:extLst>
            </p:cNvPr>
            <p:cNvSpPr/>
            <p:nvPr/>
          </p:nvSpPr>
          <p:spPr>
            <a:xfrm>
              <a:off x="2263593" y="4709713"/>
              <a:ext cx="67619" cy="515003"/>
            </a:xfrm>
            <a:custGeom>
              <a:avLst/>
              <a:gdLst>
                <a:gd name="connsiteX0" fmla="*/ 0 w 2342473"/>
                <a:gd name="connsiteY0" fmla="*/ 0 h 582684"/>
                <a:gd name="connsiteX1" fmla="*/ 2185457 w 2342473"/>
                <a:gd name="connsiteY1" fmla="*/ 0 h 582684"/>
                <a:gd name="connsiteX2" fmla="*/ 2342473 w 2342473"/>
                <a:gd name="connsiteY2" fmla="*/ 291342 h 582684"/>
                <a:gd name="connsiteX3" fmla="*/ 2185457 w 2342473"/>
                <a:gd name="connsiteY3" fmla="*/ 582684 h 582684"/>
                <a:gd name="connsiteX4" fmla="*/ 0 w 2342473"/>
                <a:gd name="connsiteY4" fmla="*/ 582684 h 582684"/>
                <a:gd name="connsiteX5" fmla="*/ 0 w 2342473"/>
                <a:gd name="connsiteY5" fmla="*/ 0 h 582684"/>
                <a:gd name="connsiteX0" fmla="*/ 0 w 2342473"/>
                <a:gd name="connsiteY0" fmla="*/ 582684 h 674124"/>
                <a:gd name="connsiteX1" fmla="*/ 0 w 2342473"/>
                <a:gd name="connsiteY1" fmla="*/ 0 h 674124"/>
                <a:gd name="connsiteX2" fmla="*/ 2185457 w 2342473"/>
                <a:gd name="connsiteY2" fmla="*/ 0 h 674124"/>
                <a:gd name="connsiteX3" fmla="*/ 2342473 w 2342473"/>
                <a:gd name="connsiteY3" fmla="*/ 291342 h 674124"/>
                <a:gd name="connsiteX4" fmla="*/ 2185457 w 2342473"/>
                <a:gd name="connsiteY4" fmla="*/ 582684 h 674124"/>
                <a:gd name="connsiteX5" fmla="*/ 91440 w 2342473"/>
                <a:gd name="connsiteY5" fmla="*/ 674124 h 674124"/>
                <a:gd name="connsiteX0" fmla="*/ 0 w 2342473"/>
                <a:gd name="connsiteY0" fmla="*/ 582684 h 582684"/>
                <a:gd name="connsiteX1" fmla="*/ 0 w 2342473"/>
                <a:gd name="connsiteY1" fmla="*/ 0 h 582684"/>
                <a:gd name="connsiteX2" fmla="*/ 2185457 w 2342473"/>
                <a:gd name="connsiteY2" fmla="*/ 0 h 582684"/>
                <a:gd name="connsiteX3" fmla="*/ 2342473 w 2342473"/>
                <a:gd name="connsiteY3" fmla="*/ 291342 h 582684"/>
                <a:gd name="connsiteX4" fmla="*/ 2185457 w 2342473"/>
                <a:gd name="connsiteY4" fmla="*/ 582684 h 582684"/>
                <a:gd name="connsiteX0" fmla="*/ 0 w 2342473"/>
                <a:gd name="connsiteY0" fmla="*/ 0 h 582684"/>
                <a:gd name="connsiteX1" fmla="*/ 2185457 w 2342473"/>
                <a:gd name="connsiteY1" fmla="*/ 0 h 582684"/>
                <a:gd name="connsiteX2" fmla="*/ 2342473 w 2342473"/>
                <a:gd name="connsiteY2" fmla="*/ 291342 h 582684"/>
                <a:gd name="connsiteX3" fmla="*/ 2185457 w 2342473"/>
                <a:gd name="connsiteY3" fmla="*/ 582684 h 582684"/>
                <a:gd name="connsiteX0" fmla="*/ 0 w 157016"/>
                <a:gd name="connsiteY0" fmla="*/ 0 h 582684"/>
                <a:gd name="connsiteX1" fmla="*/ 157016 w 157016"/>
                <a:gd name="connsiteY1" fmla="*/ 291342 h 582684"/>
                <a:gd name="connsiteX2" fmla="*/ 0 w 157016"/>
                <a:gd name="connsiteY2" fmla="*/ 582684 h 582684"/>
              </a:gdLst>
              <a:ahLst/>
              <a:cxnLst>
                <a:cxn ang="0">
                  <a:pos x="connsiteX0" y="connsiteY0"/>
                </a:cxn>
                <a:cxn ang="0">
                  <a:pos x="connsiteX1" y="connsiteY1"/>
                </a:cxn>
                <a:cxn ang="0">
                  <a:pos x="connsiteX2" y="connsiteY2"/>
                </a:cxn>
              </a:cxnLst>
              <a:rect l="l" t="t" r="r" b="b"/>
              <a:pathLst>
                <a:path w="157016" h="582684">
                  <a:moveTo>
                    <a:pt x="0" y="0"/>
                  </a:moveTo>
                  <a:lnTo>
                    <a:pt x="157016" y="291342"/>
                  </a:lnTo>
                  <a:lnTo>
                    <a:pt x="0" y="582684"/>
                  </a:lnTo>
                </a:path>
              </a:pathLst>
            </a:custGeom>
            <a:grpFill/>
            <a:ln w="6350" cap="flat" cmpd="sng" algn="ctr">
              <a:solidFill>
                <a:schemeClr val="accent5">
                  <a:lumMod val="60000"/>
                  <a:lumOff val="40000"/>
                </a:schemeClr>
              </a:solidFill>
              <a:prstDash val="solid"/>
              <a:miter lim="800000"/>
            </a:ln>
            <a:effectLst/>
          </p:spPr>
          <p:txBody>
            <a:bodyPr lIns="27000" tIns="27000" rIns="27000" bIns="27000" rtlCol="0" anchor="ctr"/>
            <a:lstStyle/>
            <a:p>
              <a:pPr defTabSz="684884" fontAlgn="base">
                <a:lnSpc>
                  <a:spcPct val="85000"/>
                </a:lnSpc>
                <a:spcAft>
                  <a:spcPts val="600"/>
                </a:spcAft>
                <a:defRPr/>
              </a:pPr>
              <a:endParaRPr lang="ru-RU" sz="1350" kern="0" dirty="0">
                <a:solidFill>
                  <a:srgbClr val="002060"/>
                </a:solidFill>
                <a:latin typeface="PlumbMediumC"/>
              </a:endParaRPr>
            </a:p>
          </p:txBody>
        </p:sp>
        <p:sp>
          <p:nvSpPr>
            <p:cNvPr id="95" name="Arrow: Pentagon 263">
              <a:extLst>
                <a:ext uri="{FF2B5EF4-FFF2-40B4-BE49-F238E27FC236}">
                  <a16:creationId xmlns="" xmlns:a16="http://schemas.microsoft.com/office/drawing/2014/main" id="{A852F19F-C915-4004-90C7-FFA44704D1B5}"/>
                </a:ext>
              </a:extLst>
            </p:cNvPr>
            <p:cNvSpPr/>
            <p:nvPr/>
          </p:nvSpPr>
          <p:spPr>
            <a:xfrm>
              <a:off x="2332832" y="4810711"/>
              <a:ext cx="35753" cy="313086"/>
            </a:xfrm>
            <a:custGeom>
              <a:avLst/>
              <a:gdLst>
                <a:gd name="connsiteX0" fmla="*/ 0 w 2342473"/>
                <a:gd name="connsiteY0" fmla="*/ 0 h 582684"/>
                <a:gd name="connsiteX1" fmla="*/ 2185457 w 2342473"/>
                <a:gd name="connsiteY1" fmla="*/ 0 h 582684"/>
                <a:gd name="connsiteX2" fmla="*/ 2342473 w 2342473"/>
                <a:gd name="connsiteY2" fmla="*/ 291342 h 582684"/>
                <a:gd name="connsiteX3" fmla="*/ 2185457 w 2342473"/>
                <a:gd name="connsiteY3" fmla="*/ 582684 h 582684"/>
                <a:gd name="connsiteX4" fmla="*/ 0 w 2342473"/>
                <a:gd name="connsiteY4" fmla="*/ 582684 h 582684"/>
                <a:gd name="connsiteX5" fmla="*/ 0 w 2342473"/>
                <a:gd name="connsiteY5" fmla="*/ 0 h 582684"/>
                <a:gd name="connsiteX0" fmla="*/ 0 w 2342473"/>
                <a:gd name="connsiteY0" fmla="*/ 582684 h 674124"/>
                <a:gd name="connsiteX1" fmla="*/ 0 w 2342473"/>
                <a:gd name="connsiteY1" fmla="*/ 0 h 674124"/>
                <a:gd name="connsiteX2" fmla="*/ 2185457 w 2342473"/>
                <a:gd name="connsiteY2" fmla="*/ 0 h 674124"/>
                <a:gd name="connsiteX3" fmla="*/ 2342473 w 2342473"/>
                <a:gd name="connsiteY3" fmla="*/ 291342 h 674124"/>
                <a:gd name="connsiteX4" fmla="*/ 2185457 w 2342473"/>
                <a:gd name="connsiteY4" fmla="*/ 582684 h 674124"/>
                <a:gd name="connsiteX5" fmla="*/ 91440 w 2342473"/>
                <a:gd name="connsiteY5" fmla="*/ 674124 h 674124"/>
                <a:gd name="connsiteX0" fmla="*/ 0 w 2342473"/>
                <a:gd name="connsiteY0" fmla="*/ 582684 h 582684"/>
                <a:gd name="connsiteX1" fmla="*/ 0 w 2342473"/>
                <a:gd name="connsiteY1" fmla="*/ 0 h 582684"/>
                <a:gd name="connsiteX2" fmla="*/ 2185457 w 2342473"/>
                <a:gd name="connsiteY2" fmla="*/ 0 h 582684"/>
                <a:gd name="connsiteX3" fmla="*/ 2342473 w 2342473"/>
                <a:gd name="connsiteY3" fmla="*/ 291342 h 582684"/>
                <a:gd name="connsiteX4" fmla="*/ 2185457 w 2342473"/>
                <a:gd name="connsiteY4" fmla="*/ 582684 h 582684"/>
                <a:gd name="connsiteX0" fmla="*/ 0 w 2342473"/>
                <a:gd name="connsiteY0" fmla="*/ 0 h 582684"/>
                <a:gd name="connsiteX1" fmla="*/ 2185457 w 2342473"/>
                <a:gd name="connsiteY1" fmla="*/ 0 h 582684"/>
                <a:gd name="connsiteX2" fmla="*/ 2342473 w 2342473"/>
                <a:gd name="connsiteY2" fmla="*/ 291342 h 582684"/>
                <a:gd name="connsiteX3" fmla="*/ 2185457 w 2342473"/>
                <a:gd name="connsiteY3" fmla="*/ 582684 h 582684"/>
                <a:gd name="connsiteX0" fmla="*/ 0 w 157016"/>
                <a:gd name="connsiteY0" fmla="*/ 0 h 582684"/>
                <a:gd name="connsiteX1" fmla="*/ 157016 w 157016"/>
                <a:gd name="connsiteY1" fmla="*/ 291342 h 582684"/>
                <a:gd name="connsiteX2" fmla="*/ 0 w 157016"/>
                <a:gd name="connsiteY2" fmla="*/ 582684 h 582684"/>
              </a:gdLst>
              <a:ahLst/>
              <a:cxnLst>
                <a:cxn ang="0">
                  <a:pos x="connsiteX0" y="connsiteY0"/>
                </a:cxn>
                <a:cxn ang="0">
                  <a:pos x="connsiteX1" y="connsiteY1"/>
                </a:cxn>
                <a:cxn ang="0">
                  <a:pos x="connsiteX2" y="connsiteY2"/>
                </a:cxn>
              </a:cxnLst>
              <a:rect l="l" t="t" r="r" b="b"/>
              <a:pathLst>
                <a:path w="157016" h="582684">
                  <a:moveTo>
                    <a:pt x="0" y="0"/>
                  </a:moveTo>
                  <a:lnTo>
                    <a:pt x="157016" y="291342"/>
                  </a:lnTo>
                  <a:lnTo>
                    <a:pt x="0" y="582684"/>
                  </a:lnTo>
                </a:path>
              </a:pathLst>
            </a:custGeom>
            <a:grpFill/>
            <a:ln w="6350" cap="flat" cmpd="sng" algn="ctr">
              <a:solidFill>
                <a:schemeClr val="accent5">
                  <a:lumMod val="60000"/>
                  <a:lumOff val="40000"/>
                </a:schemeClr>
              </a:solidFill>
              <a:prstDash val="solid"/>
              <a:miter lim="800000"/>
            </a:ln>
            <a:effectLst/>
          </p:spPr>
          <p:txBody>
            <a:bodyPr lIns="35901" tIns="35901" rIns="35901" bIns="35901" rtlCol="0" anchor="ctr"/>
            <a:lstStyle/>
            <a:p>
              <a:pPr algn="r" defTabSz="905876">
                <a:lnSpc>
                  <a:spcPct val="85000"/>
                </a:lnSpc>
                <a:spcAft>
                  <a:spcPts val="797"/>
                </a:spcAft>
                <a:defRPr/>
              </a:pPr>
              <a:endParaRPr lang="ru-RU" sz="1197" b="1" kern="0" dirty="0">
                <a:solidFill>
                  <a:srgbClr val="002060"/>
                </a:solidFill>
                <a:latin typeface="PlumbMediumC"/>
                <a:cs typeface="Arial"/>
              </a:endParaRPr>
            </a:p>
          </p:txBody>
        </p:sp>
      </p:grpSp>
      <p:grpSp>
        <p:nvGrpSpPr>
          <p:cNvPr id="96" name="Группа 95">
            <a:extLst>
              <a:ext uri="{FF2B5EF4-FFF2-40B4-BE49-F238E27FC236}">
                <a16:creationId xmlns="" xmlns:a16="http://schemas.microsoft.com/office/drawing/2014/main" id="{9A60DE95-D400-49D2-B040-5201423EBF3D}"/>
              </a:ext>
            </a:extLst>
          </p:cNvPr>
          <p:cNvGrpSpPr/>
          <p:nvPr/>
        </p:nvGrpSpPr>
        <p:grpSpPr>
          <a:xfrm>
            <a:off x="4593802" y="1759168"/>
            <a:ext cx="1233698" cy="696211"/>
            <a:chOff x="3557899" y="3529203"/>
            <a:chExt cx="2192673" cy="502530"/>
          </a:xfrm>
        </p:grpSpPr>
        <p:grpSp>
          <p:nvGrpSpPr>
            <p:cNvPr id="97" name="Группа 96">
              <a:extLst>
                <a:ext uri="{FF2B5EF4-FFF2-40B4-BE49-F238E27FC236}">
                  <a16:creationId xmlns="" xmlns:a16="http://schemas.microsoft.com/office/drawing/2014/main" id="{70490768-037E-484F-AEBF-BC0B70C33A8C}"/>
                </a:ext>
              </a:extLst>
            </p:cNvPr>
            <p:cNvGrpSpPr/>
            <p:nvPr/>
          </p:nvGrpSpPr>
          <p:grpSpPr>
            <a:xfrm>
              <a:off x="3557899" y="3529203"/>
              <a:ext cx="2175507" cy="502530"/>
              <a:chOff x="2065649" y="5288123"/>
              <a:chExt cx="2175507" cy="502530"/>
            </a:xfrm>
          </p:grpSpPr>
          <p:sp>
            <p:nvSpPr>
              <p:cNvPr id="99" name="Прямоугольник 98">
                <a:extLst>
                  <a:ext uri="{FF2B5EF4-FFF2-40B4-BE49-F238E27FC236}">
                    <a16:creationId xmlns="" xmlns:a16="http://schemas.microsoft.com/office/drawing/2014/main" id="{5538C440-2D12-47E7-8B30-3E8EAC1B7035}"/>
                  </a:ext>
                </a:extLst>
              </p:cNvPr>
              <p:cNvSpPr/>
              <p:nvPr/>
            </p:nvSpPr>
            <p:spPr>
              <a:xfrm>
                <a:off x="2065649" y="5288124"/>
                <a:ext cx="2164528" cy="502529"/>
              </a:xfrm>
              <a:prstGeom prst="rect">
                <a:avLst/>
              </a:prstGeom>
              <a:solidFill>
                <a:schemeClr val="accent5">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ru-RU" sz="825" dirty="0">
                  <a:solidFill>
                    <a:prstClr val="white"/>
                  </a:solidFill>
                  <a:latin typeface="Calibri"/>
                </a:endParaRPr>
              </a:p>
            </p:txBody>
          </p:sp>
          <p:sp>
            <p:nvSpPr>
              <p:cNvPr id="100" name="Прямоугольник 99">
                <a:extLst>
                  <a:ext uri="{FF2B5EF4-FFF2-40B4-BE49-F238E27FC236}">
                    <a16:creationId xmlns="" xmlns:a16="http://schemas.microsoft.com/office/drawing/2014/main" id="{1D1B26D2-57C6-4B9F-91EA-633E724FC705}"/>
                  </a:ext>
                </a:extLst>
              </p:cNvPr>
              <p:cNvSpPr/>
              <p:nvPr/>
            </p:nvSpPr>
            <p:spPr>
              <a:xfrm>
                <a:off x="2168886" y="5288123"/>
                <a:ext cx="2072270" cy="502530"/>
              </a:xfrm>
              <a:prstGeom prst="rect">
                <a:avLst/>
              </a:prstGeom>
              <a:solidFill>
                <a:schemeClr val="accent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ru-RU" sz="825">
                  <a:solidFill>
                    <a:prstClr val="white"/>
                  </a:solidFill>
                  <a:latin typeface="Calibri"/>
                </a:endParaRPr>
              </a:p>
            </p:txBody>
          </p:sp>
        </p:grpSp>
        <p:sp>
          <p:nvSpPr>
            <p:cNvPr id="98" name="TextBox 97">
              <a:extLst>
                <a:ext uri="{FF2B5EF4-FFF2-40B4-BE49-F238E27FC236}">
                  <a16:creationId xmlns="" xmlns:a16="http://schemas.microsoft.com/office/drawing/2014/main" id="{A8566CCE-46E8-4827-9BAC-104F37A50396}"/>
                </a:ext>
              </a:extLst>
            </p:cNvPr>
            <p:cNvSpPr txBox="1"/>
            <p:nvPr/>
          </p:nvSpPr>
          <p:spPr>
            <a:xfrm>
              <a:off x="3712947" y="3564845"/>
              <a:ext cx="2037625" cy="460509"/>
            </a:xfrm>
            <a:prstGeom prst="rect">
              <a:avLst/>
            </a:prstGeom>
            <a:noFill/>
          </p:spPr>
          <p:txBody>
            <a:bodyPr wrap="square" rtlCol="0">
              <a:spAutoFit/>
            </a:bodyPr>
            <a:lstStyle/>
            <a:p>
              <a:pPr lvl="0">
                <a:lnSpc>
                  <a:spcPct val="90000"/>
                </a:lnSpc>
                <a:defRPr/>
              </a:pPr>
              <a:r>
                <a:rPr lang="ru-RU" sz="788" dirty="0">
                  <a:solidFill>
                    <a:prstClr val="white"/>
                  </a:solidFill>
                </a:rPr>
                <a:t>Моделирование и анализ течений жидких и газообразных сред, воздействия ВВФ</a:t>
              </a:r>
            </a:p>
          </p:txBody>
        </p:sp>
      </p:grpSp>
      <p:grpSp>
        <p:nvGrpSpPr>
          <p:cNvPr id="101" name="Группа 100"/>
          <p:cNvGrpSpPr/>
          <p:nvPr/>
        </p:nvGrpSpPr>
        <p:grpSpPr>
          <a:xfrm>
            <a:off x="5842499" y="1771743"/>
            <a:ext cx="135603" cy="625934"/>
            <a:chOff x="2263593" y="4709713"/>
            <a:chExt cx="104992" cy="515003"/>
          </a:xfrm>
          <a:solidFill>
            <a:schemeClr val="accent5">
              <a:lumMod val="60000"/>
              <a:lumOff val="40000"/>
            </a:schemeClr>
          </a:solidFill>
        </p:grpSpPr>
        <p:sp>
          <p:nvSpPr>
            <p:cNvPr id="102" name="Arrow: Pentagon 263">
              <a:extLst>
                <a:ext uri="{FF2B5EF4-FFF2-40B4-BE49-F238E27FC236}">
                  <a16:creationId xmlns="" xmlns:a16="http://schemas.microsoft.com/office/drawing/2014/main" id="{56B47F20-A710-4CF0-A0A8-323C1FDF8844}"/>
                </a:ext>
              </a:extLst>
            </p:cNvPr>
            <p:cNvSpPr/>
            <p:nvPr/>
          </p:nvSpPr>
          <p:spPr>
            <a:xfrm>
              <a:off x="2263593" y="4709713"/>
              <a:ext cx="67619" cy="515003"/>
            </a:xfrm>
            <a:custGeom>
              <a:avLst/>
              <a:gdLst>
                <a:gd name="connsiteX0" fmla="*/ 0 w 2342473"/>
                <a:gd name="connsiteY0" fmla="*/ 0 h 582684"/>
                <a:gd name="connsiteX1" fmla="*/ 2185457 w 2342473"/>
                <a:gd name="connsiteY1" fmla="*/ 0 h 582684"/>
                <a:gd name="connsiteX2" fmla="*/ 2342473 w 2342473"/>
                <a:gd name="connsiteY2" fmla="*/ 291342 h 582684"/>
                <a:gd name="connsiteX3" fmla="*/ 2185457 w 2342473"/>
                <a:gd name="connsiteY3" fmla="*/ 582684 h 582684"/>
                <a:gd name="connsiteX4" fmla="*/ 0 w 2342473"/>
                <a:gd name="connsiteY4" fmla="*/ 582684 h 582684"/>
                <a:gd name="connsiteX5" fmla="*/ 0 w 2342473"/>
                <a:gd name="connsiteY5" fmla="*/ 0 h 582684"/>
                <a:gd name="connsiteX0" fmla="*/ 0 w 2342473"/>
                <a:gd name="connsiteY0" fmla="*/ 582684 h 674124"/>
                <a:gd name="connsiteX1" fmla="*/ 0 w 2342473"/>
                <a:gd name="connsiteY1" fmla="*/ 0 h 674124"/>
                <a:gd name="connsiteX2" fmla="*/ 2185457 w 2342473"/>
                <a:gd name="connsiteY2" fmla="*/ 0 h 674124"/>
                <a:gd name="connsiteX3" fmla="*/ 2342473 w 2342473"/>
                <a:gd name="connsiteY3" fmla="*/ 291342 h 674124"/>
                <a:gd name="connsiteX4" fmla="*/ 2185457 w 2342473"/>
                <a:gd name="connsiteY4" fmla="*/ 582684 h 674124"/>
                <a:gd name="connsiteX5" fmla="*/ 91440 w 2342473"/>
                <a:gd name="connsiteY5" fmla="*/ 674124 h 674124"/>
                <a:gd name="connsiteX0" fmla="*/ 0 w 2342473"/>
                <a:gd name="connsiteY0" fmla="*/ 582684 h 582684"/>
                <a:gd name="connsiteX1" fmla="*/ 0 w 2342473"/>
                <a:gd name="connsiteY1" fmla="*/ 0 h 582684"/>
                <a:gd name="connsiteX2" fmla="*/ 2185457 w 2342473"/>
                <a:gd name="connsiteY2" fmla="*/ 0 h 582684"/>
                <a:gd name="connsiteX3" fmla="*/ 2342473 w 2342473"/>
                <a:gd name="connsiteY3" fmla="*/ 291342 h 582684"/>
                <a:gd name="connsiteX4" fmla="*/ 2185457 w 2342473"/>
                <a:gd name="connsiteY4" fmla="*/ 582684 h 582684"/>
                <a:gd name="connsiteX0" fmla="*/ 0 w 2342473"/>
                <a:gd name="connsiteY0" fmla="*/ 0 h 582684"/>
                <a:gd name="connsiteX1" fmla="*/ 2185457 w 2342473"/>
                <a:gd name="connsiteY1" fmla="*/ 0 h 582684"/>
                <a:gd name="connsiteX2" fmla="*/ 2342473 w 2342473"/>
                <a:gd name="connsiteY2" fmla="*/ 291342 h 582684"/>
                <a:gd name="connsiteX3" fmla="*/ 2185457 w 2342473"/>
                <a:gd name="connsiteY3" fmla="*/ 582684 h 582684"/>
                <a:gd name="connsiteX0" fmla="*/ 0 w 157016"/>
                <a:gd name="connsiteY0" fmla="*/ 0 h 582684"/>
                <a:gd name="connsiteX1" fmla="*/ 157016 w 157016"/>
                <a:gd name="connsiteY1" fmla="*/ 291342 h 582684"/>
                <a:gd name="connsiteX2" fmla="*/ 0 w 157016"/>
                <a:gd name="connsiteY2" fmla="*/ 582684 h 582684"/>
              </a:gdLst>
              <a:ahLst/>
              <a:cxnLst>
                <a:cxn ang="0">
                  <a:pos x="connsiteX0" y="connsiteY0"/>
                </a:cxn>
                <a:cxn ang="0">
                  <a:pos x="connsiteX1" y="connsiteY1"/>
                </a:cxn>
                <a:cxn ang="0">
                  <a:pos x="connsiteX2" y="connsiteY2"/>
                </a:cxn>
              </a:cxnLst>
              <a:rect l="l" t="t" r="r" b="b"/>
              <a:pathLst>
                <a:path w="157016" h="582684">
                  <a:moveTo>
                    <a:pt x="0" y="0"/>
                  </a:moveTo>
                  <a:lnTo>
                    <a:pt x="157016" y="291342"/>
                  </a:lnTo>
                  <a:lnTo>
                    <a:pt x="0" y="582684"/>
                  </a:lnTo>
                </a:path>
              </a:pathLst>
            </a:custGeom>
            <a:grpFill/>
            <a:ln w="6350" cap="flat" cmpd="sng" algn="ctr">
              <a:solidFill>
                <a:schemeClr val="accent5">
                  <a:lumMod val="60000"/>
                  <a:lumOff val="40000"/>
                </a:schemeClr>
              </a:solidFill>
              <a:prstDash val="solid"/>
              <a:miter lim="800000"/>
            </a:ln>
            <a:effectLst/>
          </p:spPr>
          <p:txBody>
            <a:bodyPr lIns="27000" tIns="27000" rIns="27000" bIns="27000" rtlCol="0" anchor="ctr"/>
            <a:lstStyle/>
            <a:p>
              <a:pPr defTabSz="684884" fontAlgn="base">
                <a:lnSpc>
                  <a:spcPct val="85000"/>
                </a:lnSpc>
                <a:spcAft>
                  <a:spcPts val="600"/>
                </a:spcAft>
                <a:defRPr/>
              </a:pPr>
              <a:endParaRPr lang="ru-RU" sz="1350" kern="0" dirty="0">
                <a:solidFill>
                  <a:srgbClr val="002060"/>
                </a:solidFill>
                <a:latin typeface="PlumbMediumC"/>
              </a:endParaRPr>
            </a:p>
          </p:txBody>
        </p:sp>
        <p:sp>
          <p:nvSpPr>
            <p:cNvPr id="103" name="Arrow: Pentagon 263">
              <a:extLst>
                <a:ext uri="{FF2B5EF4-FFF2-40B4-BE49-F238E27FC236}">
                  <a16:creationId xmlns="" xmlns:a16="http://schemas.microsoft.com/office/drawing/2014/main" id="{A852F19F-C915-4004-90C7-FFA44704D1B5}"/>
                </a:ext>
              </a:extLst>
            </p:cNvPr>
            <p:cNvSpPr/>
            <p:nvPr/>
          </p:nvSpPr>
          <p:spPr>
            <a:xfrm>
              <a:off x="2332832" y="4810711"/>
              <a:ext cx="35753" cy="313086"/>
            </a:xfrm>
            <a:custGeom>
              <a:avLst/>
              <a:gdLst>
                <a:gd name="connsiteX0" fmla="*/ 0 w 2342473"/>
                <a:gd name="connsiteY0" fmla="*/ 0 h 582684"/>
                <a:gd name="connsiteX1" fmla="*/ 2185457 w 2342473"/>
                <a:gd name="connsiteY1" fmla="*/ 0 h 582684"/>
                <a:gd name="connsiteX2" fmla="*/ 2342473 w 2342473"/>
                <a:gd name="connsiteY2" fmla="*/ 291342 h 582684"/>
                <a:gd name="connsiteX3" fmla="*/ 2185457 w 2342473"/>
                <a:gd name="connsiteY3" fmla="*/ 582684 h 582684"/>
                <a:gd name="connsiteX4" fmla="*/ 0 w 2342473"/>
                <a:gd name="connsiteY4" fmla="*/ 582684 h 582684"/>
                <a:gd name="connsiteX5" fmla="*/ 0 w 2342473"/>
                <a:gd name="connsiteY5" fmla="*/ 0 h 582684"/>
                <a:gd name="connsiteX0" fmla="*/ 0 w 2342473"/>
                <a:gd name="connsiteY0" fmla="*/ 582684 h 674124"/>
                <a:gd name="connsiteX1" fmla="*/ 0 w 2342473"/>
                <a:gd name="connsiteY1" fmla="*/ 0 h 674124"/>
                <a:gd name="connsiteX2" fmla="*/ 2185457 w 2342473"/>
                <a:gd name="connsiteY2" fmla="*/ 0 h 674124"/>
                <a:gd name="connsiteX3" fmla="*/ 2342473 w 2342473"/>
                <a:gd name="connsiteY3" fmla="*/ 291342 h 674124"/>
                <a:gd name="connsiteX4" fmla="*/ 2185457 w 2342473"/>
                <a:gd name="connsiteY4" fmla="*/ 582684 h 674124"/>
                <a:gd name="connsiteX5" fmla="*/ 91440 w 2342473"/>
                <a:gd name="connsiteY5" fmla="*/ 674124 h 674124"/>
                <a:gd name="connsiteX0" fmla="*/ 0 w 2342473"/>
                <a:gd name="connsiteY0" fmla="*/ 582684 h 582684"/>
                <a:gd name="connsiteX1" fmla="*/ 0 w 2342473"/>
                <a:gd name="connsiteY1" fmla="*/ 0 h 582684"/>
                <a:gd name="connsiteX2" fmla="*/ 2185457 w 2342473"/>
                <a:gd name="connsiteY2" fmla="*/ 0 h 582684"/>
                <a:gd name="connsiteX3" fmla="*/ 2342473 w 2342473"/>
                <a:gd name="connsiteY3" fmla="*/ 291342 h 582684"/>
                <a:gd name="connsiteX4" fmla="*/ 2185457 w 2342473"/>
                <a:gd name="connsiteY4" fmla="*/ 582684 h 582684"/>
                <a:gd name="connsiteX0" fmla="*/ 0 w 2342473"/>
                <a:gd name="connsiteY0" fmla="*/ 0 h 582684"/>
                <a:gd name="connsiteX1" fmla="*/ 2185457 w 2342473"/>
                <a:gd name="connsiteY1" fmla="*/ 0 h 582684"/>
                <a:gd name="connsiteX2" fmla="*/ 2342473 w 2342473"/>
                <a:gd name="connsiteY2" fmla="*/ 291342 h 582684"/>
                <a:gd name="connsiteX3" fmla="*/ 2185457 w 2342473"/>
                <a:gd name="connsiteY3" fmla="*/ 582684 h 582684"/>
                <a:gd name="connsiteX0" fmla="*/ 0 w 157016"/>
                <a:gd name="connsiteY0" fmla="*/ 0 h 582684"/>
                <a:gd name="connsiteX1" fmla="*/ 157016 w 157016"/>
                <a:gd name="connsiteY1" fmla="*/ 291342 h 582684"/>
                <a:gd name="connsiteX2" fmla="*/ 0 w 157016"/>
                <a:gd name="connsiteY2" fmla="*/ 582684 h 582684"/>
              </a:gdLst>
              <a:ahLst/>
              <a:cxnLst>
                <a:cxn ang="0">
                  <a:pos x="connsiteX0" y="connsiteY0"/>
                </a:cxn>
                <a:cxn ang="0">
                  <a:pos x="connsiteX1" y="connsiteY1"/>
                </a:cxn>
                <a:cxn ang="0">
                  <a:pos x="connsiteX2" y="connsiteY2"/>
                </a:cxn>
              </a:cxnLst>
              <a:rect l="l" t="t" r="r" b="b"/>
              <a:pathLst>
                <a:path w="157016" h="582684">
                  <a:moveTo>
                    <a:pt x="0" y="0"/>
                  </a:moveTo>
                  <a:lnTo>
                    <a:pt x="157016" y="291342"/>
                  </a:lnTo>
                  <a:lnTo>
                    <a:pt x="0" y="582684"/>
                  </a:lnTo>
                </a:path>
              </a:pathLst>
            </a:custGeom>
            <a:grpFill/>
            <a:ln w="6350" cap="flat" cmpd="sng" algn="ctr">
              <a:solidFill>
                <a:schemeClr val="accent5">
                  <a:lumMod val="60000"/>
                  <a:lumOff val="40000"/>
                </a:schemeClr>
              </a:solidFill>
              <a:prstDash val="solid"/>
              <a:miter lim="800000"/>
            </a:ln>
            <a:effectLst/>
          </p:spPr>
          <p:txBody>
            <a:bodyPr lIns="35901" tIns="35901" rIns="35901" bIns="35901" rtlCol="0" anchor="ctr"/>
            <a:lstStyle/>
            <a:p>
              <a:pPr algn="r" defTabSz="905876">
                <a:lnSpc>
                  <a:spcPct val="85000"/>
                </a:lnSpc>
                <a:spcAft>
                  <a:spcPts val="797"/>
                </a:spcAft>
                <a:defRPr/>
              </a:pPr>
              <a:endParaRPr lang="ru-RU" sz="1197" b="1" kern="0" dirty="0">
                <a:solidFill>
                  <a:srgbClr val="002060"/>
                </a:solidFill>
                <a:latin typeface="PlumbMediumC"/>
                <a:cs typeface="Arial"/>
              </a:endParaRPr>
            </a:p>
          </p:txBody>
        </p:sp>
      </p:grpSp>
      <p:grpSp>
        <p:nvGrpSpPr>
          <p:cNvPr id="104" name="Группа 103">
            <a:extLst>
              <a:ext uri="{FF2B5EF4-FFF2-40B4-BE49-F238E27FC236}">
                <a16:creationId xmlns="" xmlns:a16="http://schemas.microsoft.com/office/drawing/2014/main" id="{9A60DE95-D400-49D2-B040-5201423EBF3D}"/>
              </a:ext>
            </a:extLst>
          </p:cNvPr>
          <p:cNvGrpSpPr/>
          <p:nvPr/>
        </p:nvGrpSpPr>
        <p:grpSpPr>
          <a:xfrm>
            <a:off x="6020858" y="1766310"/>
            <a:ext cx="1233698" cy="696211"/>
            <a:chOff x="3557899" y="3529203"/>
            <a:chExt cx="2192673" cy="502530"/>
          </a:xfrm>
        </p:grpSpPr>
        <p:grpSp>
          <p:nvGrpSpPr>
            <p:cNvPr id="105" name="Группа 104">
              <a:extLst>
                <a:ext uri="{FF2B5EF4-FFF2-40B4-BE49-F238E27FC236}">
                  <a16:creationId xmlns="" xmlns:a16="http://schemas.microsoft.com/office/drawing/2014/main" id="{70490768-037E-484F-AEBF-BC0B70C33A8C}"/>
                </a:ext>
              </a:extLst>
            </p:cNvPr>
            <p:cNvGrpSpPr/>
            <p:nvPr/>
          </p:nvGrpSpPr>
          <p:grpSpPr>
            <a:xfrm>
              <a:off x="3557899" y="3529203"/>
              <a:ext cx="2175507" cy="502530"/>
              <a:chOff x="2065649" y="5288123"/>
              <a:chExt cx="2175507" cy="502530"/>
            </a:xfrm>
          </p:grpSpPr>
          <p:sp>
            <p:nvSpPr>
              <p:cNvPr id="107" name="Прямоугольник 106">
                <a:extLst>
                  <a:ext uri="{FF2B5EF4-FFF2-40B4-BE49-F238E27FC236}">
                    <a16:creationId xmlns="" xmlns:a16="http://schemas.microsoft.com/office/drawing/2014/main" id="{5538C440-2D12-47E7-8B30-3E8EAC1B7035}"/>
                  </a:ext>
                </a:extLst>
              </p:cNvPr>
              <p:cNvSpPr/>
              <p:nvPr/>
            </p:nvSpPr>
            <p:spPr>
              <a:xfrm>
                <a:off x="2065649" y="5288124"/>
                <a:ext cx="2164528" cy="502529"/>
              </a:xfrm>
              <a:prstGeom prst="rect">
                <a:avLst/>
              </a:prstGeom>
              <a:solidFill>
                <a:schemeClr val="accent5">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ru-RU" sz="825" dirty="0">
                  <a:solidFill>
                    <a:prstClr val="white"/>
                  </a:solidFill>
                  <a:latin typeface="Calibri"/>
                </a:endParaRPr>
              </a:p>
            </p:txBody>
          </p:sp>
          <p:sp>
            <p:nvSpPr>
              <p:cNvPr id="108" name="Прямоугольник 107">
                <a:extLst>
                  <a:ext uri="{FF2B5EF4-FFF2-40B4-BE49-F238E27FC236}">
                    <a16:creationId xmlns="" xmlns:a16="http://schemas.microsoft.com/office/drawing/2014/main" id="{1D1B26D2-57C6-4B9F-91EA-633E724FC705}"/>
                  </a:ext>
                </a:extLst>
              </p:cNvPr>
              <p:cNvSpPr/>
              <p:nvPr/>
            </p:nvSpPr>
            <p:spPr>
              <a:xfrm>
                <a:off x="2168886" y="5288123"/>
                <a:ext cx="2072270" cy="502530"/>
              </a:xfrm>
              <a:prstGeom prst="rect">
                <a:avLst/>
              </a:prstGeom>
              <a:solidFill>
                <a:schemeClr val="accent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ru-RU" sz="825">
                  <a:solidFill>
                    <a:prstClr val="white"/>
                  </a:solidFill>
                  <a:latin typeface="Calibri"/>
                </a:endParaRPr>
              </a:p>
            </p:txBody>
          </p:sp>
        </p:grpSp>
        <p:sp>
          <p:nvSpPr>
            <p:cNvPr id="106" name="TextBox 105">
              <a:extLst>
                <a:ext uri="{FF2B5EF4-FFF2-40B4-BE49-F238E27FC236}">
                  <a16:creationId xmlns="" xmlns:a16="http://schemas.microsoft.com/office/drawing/2014/main" id="{A8566CCE-46E8-4827-9BAC-104F37A50396}"/>
                </a:ext>
              </a:extLst>
            </p:cNvPr>
            <p:cNvSpPr txBox="1"/>
            <p:nvPr/>
          </p:nvSpPr>
          <p:spPr>
            <a:xfrm>
              <a:off x="3712947" y="3583012"/>
              <a:ext cx="2037625" cy="381737"/>
            </a:xfrm>
            <a:prstGeom prst="rect">
              <a:avLst/>
            </a:prstGeom>
            <a:noFill/>
          </p:spPr>
          <p:txBody>
            <a:bodyPr wrap="square" rtlCol="0">
              <a:spAutoFit/>
            </a:bodyPr>
            <a:lstStyle/>
            <a:p>
              <a:pPr lvl="0">
                <a:lnSpc>
                  <a:spcPct val="90000"/>
                </a:lnSpc>
                <a:defRPr/>
              </a:pPr>
              <a:r>
                <a:rPr lang="ru-RU" sz="788" dirty="0">
                  <a:solidFill>
                    <a:prstClr val="white"/>
                  </a:solidFill>
                </a:rPr>
                <a:t>Выполнение расчетов на воздействие ВВФ (сейсмика, вибрация, температура, удары)</a:t>
              </a:r>
            </a:p>
          </p:txBody>
        </p:sp>
      </p:grpSp>
      <p:grpSp>
        <p:nvGrpSpPr>
          <p:cNvPr id="109" name="Группа 108"/>
          <p:cNvGrpSpPr/>
          <p:nvPr/>
        </p:nvGrpSpPr>
        <p:grpSpPr>
          <a:xfrm>
            <a:off x="7269554" y="1778886"/>
            <a:ext cx="135603" cy="625934"/>
            <a:chOff x="2263593" y="4709713"/>
            <a:chExt cx="104992" cy="515003"/>
          </a:xfrm>
          <a:solidFill>
            <a:schemeClr val="accent5">
              <a:lumMod val="60000"/>
              <a:lumOff val="40000"/>
            </a:schemeClr>
          </a:solidFill>
        </p:grpSpPr>
        <p:sp>
          <p:nvSpPr>
            <p:cNvPr id="110" name="Arrow: Pentagon 263">
              <a:extLst>
                <a:ext uri="{FF2B5EF4-FFF2-40B4-BE49-F238E27FC236}">
                  <a16:creationId xmlns="" xmlns:a16="http://schemas.microsoft.com/office/drawing/2014/main" id="{56B47F20-A710-4CF0-A0A8-323C1FDF8844}"/>
                </a:ext>
              </a:extLst>
            </p:cNvPr>
            <p:cNvSpPr/>
            <p:nvPr/>
          </p:nvSpPr>
          <p:spPr>
            <a:xfrm>
              <a:off x="2263593" y="4709713"/>
              <a:ext cx="67619" cy="515003"/>
            </a:xfrm>
            <a:custGeom>
              <a:avLst/>
              <a:gdLst>
                <a:gd name="connsiteX0" fmla="*/ 0 w 2342473"/>
                <a:gd name="connsiteY0" fmla="*/ 0 h 582684"/>
                <a:gd name="connsiteX1" fmla="*/ 2185457 w 2342473"/>
                <a:gd name="connsiteY1" fmla="*/ 0 h 582684"/>
                <a:gd name="connsiteX2" fmla="*/ 2342473 w 2342473"/>
                <a:gd name="connsiteY2" fmla="*/ 291342 h 582684"/>
                <a:gd name="connsiteX3" fmla="*/ 2185457 w 2342473"/>
                <a:gd name="connsiteY3" fmla="*/ 582684 h 582684"/>
                <a:gd name="connsiteX4" fmla="*/ 0 w 2342473"/>
                <a:gd name="connsiteY4" fmla="*/ 582684 h 582684"/>
                <a:gd name="connsiteX5" fmla="*/ 0 w 2342473"/>
                <a:gd name="connsiteY5" fmla="*/ 0 h 582684"/>
                <a:gd name="connsiteX0" fmla="*/ 0 w 2342473"/>
                <a:gd name="connsiteY0" fmla="*/ 582684 h 674124"/>
                <a:gd name="connsiteX1" fmla="*/ 0 w 2342473"/>
                <a:gd name="connsiteY1" fmla="*/ 0 h 674124"/>
                <a:gd name="connsiteX2" fmla="*/ 2185457 w 2342473"/>
                <a:gd name="connsiteY2" fmla="*/ 0 h 674124"/>
                <a:gd name="connsiteX3" fmla="*/ 2342473 w 2342473"/>
                <a:gd name="connsiteY3" fmla="*/ 291342 h 674124"/>
                <a:gd name="connsiteX4" fmla="*/ 2185457 w 2342473"/>
                <a:gd name="connsiteY4" fmla="*/ 582684 h 674124"/>
                <a:gd name="connsiteX5" fmla="*/ 91440 w 2342473"/>
                <a:gd name="connsiteY5" fmla="*/ 674124 h 674124"/>
                <a:gd name="connsiteX0" fmla="*/ 0 w 2342473"/>
                <a:gd name="connsiteY0" fmla="*/ 582684 h 582684"/>
                <a:gd name="connsiteX1" fmla="*/ 0 w 2342473"/>
                <a:gd name="connsiteY1" fmla="*/ 0 h 582684"/>
                <a:gd name="connsiteX2" fmla="*/ 2185457 w 2342473"/>
                <a:gd name="connsiteY2" fmla="*/ 0 h 582684"/>
                <a:gd name="connsiteX3" fmla="*/ 2342473 w 2342473"/>
                <a:gd name="connsiteY3" fmla="*/ 291342 h 582684"/>
                <a:gd name="connsiteX4" fmla="*/ 2185457 w 2342473"/>
                <a:gd name="connsiteY4" fmla="*/ 582684 h 582684"/>
                <a:gd name="connsiteX0" fmla="*/ 0 w 2342473"/>
                <a:gd name="connsiteY0" fmla="*/ 0 h 582684"/>
                <a:gd name="connsiteX1" fmla="*/ 2185457 w 2342473"/>
                <a:gd name="connsiteY1" fmla="*/ 0 h 582684"/>
                <a:gd name="connsiteX2" fmla="*/ 2342473 w 2342473"/>
                <a:gd name="connsiteY2" fmla="*/ 291342 h 582684"/>
                <a:gd name="connsiteX3" fmla="*/ 2185457 w 2342473"/>
                <a:gd name="connsiteY3" fmla="*/ 582684 h 582684"/>
                <a:gd name="connsiteX0" fmla="*/ 0 w 157016"/>
                <a:gd name="connsiteY0" fmla="*/ 0 h 582684"/>
                <a:gd name="connsiteX1" fmla="*/ 157016 w 157016"/>
                <a:gd name="connsiteY1" fmla="*/ 291342 h 582684"/>
                <a:gd name="connsiteX2" fmla="*/ 0 w 157016"/>
                <a:gd name="connsiteY2" fmla="*/ 582684 h 582684"/>
              </a:gdLst>
              <a:ahLst/>
              <a:cxnLst>
                <a:cxn ang="0">
                  <a:pos x="connsiteX0" y="connsiteY0"/>
                </a:cxn>
                <a:cxn ang="0">
                  <a:pos x="connsiteX1" y="connsiteY1"/>
                </a:cxn>
                <a:cxn ang="0">
                  <a:pos x="connsiteX2" y="connsiteY2"/>
                </a:cxn>
              </a:cxnLst>
              <a:rect l="l" t="t" r="r" b="b"/>
              <a:pathLst>
                <a:path w="157016" h="582684">
                  <a:moveTo>
                    <a:pt x="0" y="0"/>
                  </a:moveTo>
                  <a:lnTo>
                    <a:pt x="157016" y="291342"/>
                  </a:lnTo>
                  <a:lnTo>
                    <a:pt x="0" y="582684"/>
                  </a:lnTo>
                </a:path>
              </a:pathLst>
            </a:custGeom>
            <a:grpFill/>
            <a:ln w="6350" cap="flat" cmpd="sng" algn="ctr">
              <a:solidFill>
                <a:schemeClr val="accent5">
                  <a:lumMod val="60000"/>
                  <a:lumOff val="40000"/>
                </a:schemeClr>
              </a:solidFill>
              <a:prstDash val="solid"/>
              <a:miter lim="800000"/>
            </a:ln>
            <a:effectLst/>
          </p:spPr>
          <p:txBody>
            <a:bodyPr lIns="27000" tIns="27000" rIns="27000" bIns="27000" rtlCol="0" anchor="ctr"/>
            <a:lstStyle/>
            <a:p>
              <a:pPr defTabSz="684884" fontAlgn="base">
                <a:lnSpc>
                  <a:spcPct val="85000"/>
                </a:lnSpc>
                <a:spcAft>
                  <a:spcPts val="600"/>
                </a:spcAft>
                <a:defRPr/>
              </a:pPr>
              <a:endParaRPr lang="ru-RU" sz="1350" kern="0" dirty="0">
                <a:solidFill>
                  <a:srgbClr val="002060"/>
                </a:solidFill>
                <a:latin typeface="PlumbMediumC"/>
              </a:endParaRPr>
            </a:p>
          </p:txBody>
        </p:sp>
        <p:sp>
          <p:nvSpPr>
            <p:cNvPr id="111" name="Arrow: Pentagon 263">
              <a:extLst>
                <a:ext uri="{FF2B5EF4-FFF2-40B4-BE49-F238E27FC236}">
                  <a16:creationId xmlns="" xmlns:a16="http://schemas.microsoft.com/office/drawing/2014/main" id="{A852F19F-C915-4004-90C7-FFA44704D1B5}"/>
                </a:ext>
              </a:extLst>
            </p:cNvPr>
            <p:cNvSpPr/>
            <p:nvPr/>
          </p:nvSpPr>
          <p:spPr>
            <a:xfrm>
              <a:off x="2332832" y="4810711"/>
              <a:ext cx="35753" cy="313086"/>
            </a:xfrm>
            <a:custGeom>
              <a:avLst/>
              <a:gdLst>
                <a:gd name="connsiteX0" fmla="*/ 0 w 2342473"/>
                <a:gd name="connsiteY0" fmla="*/ 0 h 582684"/>
                <a:gd name="connsiteX1" fmla="*/ 2185457 w 2342473"/>
                <a:gd name="connsiteY1" fmla="*/ 0 h 582684"/>
                <a:gd name="connsiteX2" fmla="*/ 2342473 w 2342473"/>
                <a:gd name="connsiteY2" fmla="*/ 291342 h 582684"/>
                <a:gd name="connsiteX3" fmla="*/ 2185457 w 2342473"/>
                <a:gd name="connsiteY3" fmla="*/ 582684 h 582684"/>
                <a:gd name="connsiteX4" fmla="*/ 0 w 2342473"/>
                <a:gd name="connsiteY4" fmla="*/ 582684 h 582684"/>
                <a:gd name="connsiteX5" fmla="*/ 0 w 2342473"/>
                <a:gd name="connsiteY5" fmla="*/ 0 h 582684"/>
                <a:gd name="connsiteX0" fmla="*/ 0 w 2342473"/>
                <a:gd name="connsiteY0" fmla="*/ 582684 h 674124"/>
                <a:gd name="connsiteX1" fmla="*/ 0 w 2342473"/>
                <a:gd name="connsiteY1" fmla="*/ 0 h 674124"/>
                <a:gd name="connsiteX2" fmla="*/ 2185457 w 2342473"/>
                <a:gd name="connsiteY2" fmla="*/ 0 h 674124"/>
                <a:gd name="connsiteX3" fmla="*/ 2342473 w 2342473"/>
                <a:gd name="connsiteY3" fmla="*/ 291342 h 674124"/>
                <a:gd name="connsiteX4" fmla="*/ 2185457 w 2342473"/>
                <a:gd name="connsiteY4" fmla="*/ 582684 h 674124"/>
                <a:gd name="connsiteX5" fmla="*/ 91440 w 2342473"/>
                <a:gd name="connsiteY5" fmla="*/ 674124 h 674124"/>
                <a:gd name="connsiteX0" fmla="*/ 0 w 2342473"/>
                <a:gd name="connsiteY0" fmla="*/ 582684 h 582684"/>
                <a:gd name="connsiteX1" fmla="*/ 0 w 2342473"/>
                <a:gd name="connsiteY1" fmla="*/ 0 h 582684"/>
                <a:gd name="connsiteX2" fmla="*/ 2185457 w 2342473"/>
                <a:gd name="connsiteY2" fmla="*/ 0 h 582684"/>
                <a:gd name="connsiteX3" fmla="*/ 2342473 w 2342473"/>
                <a:gd name="connsiteY3" fmla="*/ 291342 h 582684"/>
                <a:gd name="connsiteX4" fmla="*/ 2185457 w 2342473"/>
                <a:gd name="connsiteY4" fmla="*/ 582684 h 582684"/>
                <a:gd name="connsiteX0" fmla="*/ 0 w 2342473"/>
                <a:gd name="connsiteY0" fmla="*/ 0 h 582684"/>
                <a:gd name="connsiteX1" fmla="*/ 2185457 w 2342473"/>
                <a:gd name="connsiteY1" fmla="*/ 0 h 582684"/>
                <a:gd name="connsiteX2" fmla="*/ 2342473 w 2342473"/>
                <a:gd name="connsiteY2" fmla="*/ 291342 h 582684"/>
                <a:gd name="connsiteX3" fmla="*/ 2185457 w 2342473"/>
                <a:gd name="connsiteY3" fmla="*/ 582684 h 582684"/>
                <a:gd name="connsiteX0" fmla="*/ 0 w 157016"/>
                <a:gd name="connsiteY0" fmla="*/ 0 h 582684"/>
                <a:gd name="connsiteX1" fmla="*/ 157016 w 157016"/>
                <a:gd name="connsiteY1" fmla="*/ 291342 h 582684"/>
                <a:gd name="connsiteX2" fmla="*/ 0 w 157016"/>
                <a:gd name="connsiteY2" fmla="*/ 582684 h 582684"/>
              </a:gdLst>
              <a:ahLst/>
              <a:cxnLst>
                <a:cxn ang="0">
                  <a:pos x="connsiteX0" y="connsiteY0"/>
                </a:cxn>
                <a:cxn ang="0">
                  <a:pos x="connsiteX1" y="connsiteY1"/>
                </a:cxn>
                <a:cxn ang="0">
                  <a:pos x="connsiteX2" y="connsiteY2"/>
                </a:cxn>
              </a:cxnLst>
              <a:rect l="l" t="t" r="r" b="b"/>
              <a:pathLst>
                <a:path w="157016" h="582684">
                  <a:moveTo>
                    <a:pt x="0" y="0"/>
                  </a:moveTo>
                  <a:lnTo>
                    <a:pt x="157016" y="291342"/>
                  </a:lnTo>
                  <a:lnTo>
                    <a:pt x="0" y="582684"/>
                  </a:lnTo>
                </a:path>
              </a:pathLst>
            </a:custGeom>
            <a:grpFill/>
            <a:ln w="6350" cap="flat" cmpd="sng" algn="ctr">
              <a:solidFill>
                <a:schemeClr val="accent5">
                  <a:lumMod val="60000"/>
                  <a:lumOff val="40000"/>
                </a:schemeClr>
              </a:solidFill>
              <a:prstDash val="solid"/>
              <a:miter lim="800000"/>
            </a:ln>
            <a:effectLst/>
          </p:spPr>
          <p:txBody>
            <a:bodyPr lIns="35901" tIns="35901" rIns="35901" bIns="35901" rtlCol="0" anchor="ctr"/>
            <a:lstStyle/>
            <a:p>
              <a:pPr algn="r" defTabSz="905876">
                <a:lnSpc>
                  <a:spcPct val="85000"/>
                </a:lnSpc>
                <a:spcAft>
                  <a:spcPts val="797"/>
                </a:spcAft>
                <a:defRPr/>
              </a:pPr>
              <a:endParaRPr lang="ru-RU" sz="1197" b="1" kern="0" dirty="0">
                <a:solidFill>
                  <a:srgbClr val="002060"/>
                </a:solidFill>
                <a:latin typeface="PlumbMediumC"/>
                <a:cs typeface="Arial"/>
              </a:endParaRPr>
            </a:p>
          </p:txBody>
        </p:sp>
      </p:grpSp>
      <p:grpSp>
        <p:nvGrpSpPr>
          <p:cNvPr id="112" name="Группа 111">
            <a:extLst>
              <a:ext uri="{FF2B5EF4-FFF2-40B4-BE49-F238E27FC236}">
                <a16:creationId xmlns="" xmlns:a16="http://schemas.microsoft.com/office/drawing/2014/main" id="{9A60DE95-D400-49D2-B040-5201423EBF3D}"/>
              </a:ext>
            </a:extLst>
          </p:cNvPr>
          <p:cNvGrpSpPr/>
          <p:nvPr/>
        </p:nvGrpSpPr>
        <p:grpSpPr>
          <a:xfrm>
            <a:off x="7451575" y="1768424"/>
            <a:ext cx="1233698" cy="696211"/>
            <a:chOff x="3557899" y="3529203"/>
            <a:chExt cx="2192673" cy="502530"/>
          </a:xfrm>
        </p:grpSpPr>
        <p:grpSp>
          <p:nvGrpSpPr>
            <p:cNvPr id="113" name="Группа 112">
              <a:extLst>
                <a:ext uri="{FF2B5EF4-FFF2-40B4-BE49-F238E27FC236}">
                  <a16:creationId xmlns="" xmlns:a16="http://schemas.microsoft.com/office/drawing/2014/main" id="{70490768-037E-484F-AEBF-BC0B70C33A8C}"/>
                </a:ext>
              </a:extLst>
            </p:cNvPr>
            <p:cNvGrpSpPr/>
            <p:nvPr/>
          </p:nvGrpSpPr>
          <p:grpSpPr>
            <a:xfrm>
              <a:off x="3557899" y="3529203"/>
              <a:ext cx="2175507" cy="502530"/>
              <a:chOff x="2065649" y="5288123"/>
              <a:chExt cx="2175507" cy="502530"/>
            </a:xfrm>
          </p:grpSpPr>
          <p:sp>
            <p:nvSpPr>
              <p:cNvPr id="115" name="Прямоугольник 114">
                <a:extLst>
                  <a:ext uri="{FF2B5EF4-FFF2-40B4-BE49-F238E27FC236}">
                    <a16:creationId xmlns="" xmlns:a16="http://schemas.microsoft.com/office/drawing/2014/main" id="{5538C440-2D12-47E7-8B30-3E8EAC1B7035}"/>
                  </a:ext>
                </a:extLst>
              </p:cNvPr>
              <p:cNvSpPr/>
              <p:nvPr/>
            </p:nvSpPr>
            <p:spPr>
              <a:xfrm>
                <a:off x="2065649" y="5288124"/>
                <a:ext cx="2164528" cy="502529"/>
              </a:xfrm>
              <a:prstGeom prst="rect">
                <a:avLst/>
              </a:prstGeom>
              <a:solidFill>
                <a:schemeClr val="accent5">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ru-RU" sz="825" dirty="0">
                  <a:solidFill>
                    <a:prstClr val="white"/>
                  </a:solidFill>
                  <a:latin typeface="Calibri"/>
                </a:endParaRPr>
              </a:p>
            </p:txBody>
          </p:sp>
          <p:sp>
            <p:nvSpPr>
              <p:cNvPr id="116" name="Прямоугольник 115">
                <a:extLst>
                  <a:ext uri="{FF2B5EF4-FFF2-40B4-BE49-F238E27FC236}">
                    <a16:creationId xmlns="" xmlns:a16="http://schemas.microsoft.com/office/drawing/2014/main" id="{1D1B26D2-57C6-4B9F-91EA-633E724FC705}"/>
                  </a:ext>
                </a:extLst>
              </p:cNvPr>
              <p:cNvSpPr/>
              <p:nvPr/>
            </p:nvSpPr>
            <p:spPr>
              <a:xfrm>
                <a:off x="2168886" y="5288123"/>
                <a:ext cx="2072270" cy="502530"/>
              </a:xfrm>
              <a:prstGeom prst="rect">
                <a:avLst/>
              </a:prstGeom>
              <a:solidFill>
                <a:schemeClr val="accent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ru-RU" sz="825">
                  <a:solidFill>
                    <a:prstClr val="white"/>
                  </a:solidFill>
                  <a:latin typeface="Calibri"/>
                </a:endParaRPr>
              </a:p>
            </p:txBody>
          </p:sp>
        </p:grpSp>
        <p:sp>
          <p:nvSpPr>
            <p:cNvPr id="114" name="TextBox 113">
              <a:extLst>
                <a:ext uri="{FF2B5EF4-FFF2-40B4-BE49-F238E27FC236}">
                  <a16:creationId xmlns="" xmlns:a16="http://schemas.microsoft.com/office/drawing/2014/main" id="{A8566CCE-46E8-4827-9BAC-104F37A50396}"/>
                </a:ext>
              </a:extLst>
            </p:cNvPr>
            <p:cNvSpPr txBox="1"/>
            <p:nvPr/>
          </p:nvSpPr>
          <p:spPr>
            <a:xfrm>
              <a:off x="3712947" y="3642050"/>
              <a:ext cx="2037625" cy="224192"/>
            </a:xfrm>
            <a:prstGeom prst="rect">
              <a:avLst/>
            </a:prstGeom>
            <a:noFill/>
          </p:spPr>
          <p:txBody>
            <a:bodyPr wrap="square" rtlCol="0">
              <a:spAutoFit/>
            </a:bodyPr>
            <a:lstStyle/>
            <a:p>
              <a:pPr lvl="0">
                <a:lnSpc>
                  <a:spcPct val="90000"/>
                </a:lnSpc>
                <a:defRPr/>
              </a:pPr>
              <a:r>
                <a:rPr lang="ru-RU" sz="788" dirty="0">
                  <a:solidFill>
                    <a:prstClr val="white"/>
                  </a:solidFill>
                </a:rPr>
                <a:t>Проектирование в САПР, разработка КД</a:t>
              </a:r>
            </a:p>
          </p:txBody>
        </p:sp>
      </p:grpSp>
      <p:pic>
        <p:nvPicPr>
          <p:cNvPr id="120" name="Рисунок 119"/>
          <p:cNvPicPr>
            <a:picLocks noChangeAspect="1"/>
          </p:cNvPicPr>
          <p:nvPr/>
        </p:nvPicPr>
        <p:blipFill>
          <a:blip r:embed="rId9"/>
          <a:stretch>
            <a:fillRect/>
          </a:stretch>
        </p:blipFill>
        <p:spPr>
          <a:xfrm>
            <a:off x="3219365" y="787706"/>
            <a:ext cx="814836" cy="563333"/>
          </a:xfrm>
          <a:prstGeom prst="rect">
            <a:avLst/>
          </a:prstGeom>
        </p:spPr>
      </p:pic>
      <p:pic>
        <p:nvPicPr>
          <p:cNvPr id="14" name="Рисунок 13"/>
          <p:cNvPicPr>
            <a:picLocks noChangeAspect="1"/>
          </p:cNvPicPr>
          <p:nvPr/>
        </p:nvPicPr>
        <p:blipFill>
          <a:blip r:embed="rId10"/>
          <a:stretch>
            <a:fillRect/>
          </a:stretch>
        </p:blipFill>
        <p:spPr>
          <a:xfrm>
            <a:off x="402442" y="780909"/>
            <a:ext cx="450468" cy="521092"/>
          </a:xfrm>
          <a:prstGeom prst="rect">
            <a:avLst/>
          </a:prstGeom>
        </p:spPr>
      </p:pic>
      <p:pic>
        <p:nvPicPr>
          <p:cNvPr id="121" name="Рисунок 120"/>
          <p:cNvPicPr>
            <a:picLocks noChangeAspect="1"/>
          </p:cNvPicPr>
          <p:nvPr/>
        </p:nvPicPr>
        <p:blipFill>
          <a:blip r:embed="rId11"/>
          <a:stretch>
            <a:fillRect/>
          </a:stretch>
        </p:blipFill>
        <p:spPr>
          <a:xfrm>
            <a:off x="5131579" y="1164231"/>
            <a:ext cx="674769" cy="541907"/>
          </a:xfrm>
          <a:prstGeom prst="rect">
            <a:avLst/>
          </a:prstGeom>
        </p:spPr>
      </p:pic>
      <p:pic>
        <p:nvPicPr>
          <p:cNvPr id="18" name="Рисунок 17"/>
          <p:cNvPicPr>
            <a:picLocks noChangeAspect="1"/>
          </p:cNvPicPr>
          <p:nvPr/>
        </p:nvPicPr>
        <p:blipFill>
          <a:blip r:embed="rId12"/>
          <a:stretch>
            <a:fillRect/>
          </a:stretch>
        </p:blipFill>
        <p:spPr>
          <a:xfrm>
            <a:off x="4686139" y="888474"/>
            <a:ext cx="548726" cy="428197"/>
          </a:xfrm>
          <a:prstGeom prst="rect">
            <a:avLst/>
          </a:prstGeom>
        </p:spPr>
      </p:pic>
      <p:pic>
        <p:nvPicPr>
          <p:cNvPr id="122" name="Рисунок 121" descr="https://ascon.ru/bestmodels/10008/1000801.jpg"/>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826796" y="1065950"/>
            <a:ext cx="838528" cy="670822"/>
          </a:xfrm>
          <a:prstGeom prst="rect">
            <a:avLst/>
          </a:prstGeom>
          <a:noFill/>
          <a:ln>
            <a:noFill/>
          </a:ln>
        </p:spPr>
      </p:pic>
      <p:pic>
        <p:nvPicPr>
          <p:cNvPr id="21" name="Рисунок 20"/>
          <p:cNvPicPr>
            <a:picLocks noChangeAspect="1"/>
          </p:cNvPicPr>
          <p:nvPr/>
        </p:nvPicPr>
        <p:blipFill>
          <a:blip r:embed="rId14"/>
          <a:stretch>
            <a:fillRect/>
          </a:stretch>
        </p:blipFill>
        <p:spPr>
          <a:xfrm>
            <a:off x="7509661" y="831461"/>
            <a:ext cx="466255" cy="636865"/>
          </a:xfrm>
          <a:prstGeom prst="rect">
            <a:avLst/>
          </a:prstGeom>
        </p:spPr>
      </p:pic>
      <p:grpSp>
        <p:nvGrpSpPr>
          <p:cNvPr id="67" name="Группа 66">
            <a:extLst>
              <a:ext uri="{FF2B5EF4-FFF2-40B4-BE49-F238E27FC236}">
                <a16:creationId xmlns:a16="http://schemas.microsoft.com/office/drawing/2014/main" xmlns="" id="{BC01C5AB-CAC6-49CF-904F-663DBA833E67}"/>
              </a:ext>
            </a:extLst>
          </p:cNvPr>
          <p:cNvGrpSpPr/>
          <p:nvPr/>
        </p:nvGrpSpPr>
        <p:grpSpPr>
          <a:xfrm>
            <a:off x="282053" y="2659857"/>
            <a:ext cx="1289485" cy="381702"/>
            <a:chOff x="440346" y="3058902"/>
            <a:chExt cx="2521912" cy="508936"/>
          </a:xfrm>
        </p:grpSpPr>
        <p:grpSp>
          <p:nvGrpSpPr>
            <p:cNvPr id="168" name="Группа 167">
              <a:extLst>
                <a:ext uri="{FF2B5EF4-FFF2-40B4-BE49-F238E27FC236}">
                  <a16:creationId xmlns:a16="http://schemas.microsoft.com/office/drawing/2014/main" xmlns="" id="{D420BC8B-E846-4F5D-AEFD-6843791E855B}"/>
                </a:ext>
              </a:extLst>
            </p:cNvPr>
            <p:cNvGrpSpPr/>
            <p:nvPr/>
          </p:nvGrpSpPr>
          <p:grpSpPr>
            <a:xfrm>
              <a:off x="441506" y="3058902"/>
              <a:ext cx="2520752" cy="508936"/>
              <a:chOff x="4294907" y="3656841"/>
              <a:chExt cx="2523085" cy="509407"/>
            </a:xfrm>
          </p:grpSpPr>
          <p:grpSp>
            <p:nvGrpSpPr>
              <p:cNvPr id="170" name="Группа 169">
                <a:extLst>
                  <a:ext uri="{FF2B5EF4-FFF2-40B4-BE49-F238E27FC236}">
                    <a16:creationId xmlns:a16="http://schemas.microsoft.com/office/drawing/2014/main" xmlns="" id="{215BF822-A74A-4C9C-8A21-209885D5FFF7}"/>
                  </a:ext>
                </a:extLst>
              </p:cNvPr>
              <p:cNvGrpSpPr/>
              <p:nvPr/>
            </p:nvGrpSpPr>
            <p:grpSpPr>
              <a:xfrm>
                <a:off x="4310678" y="3656841"/>
                <a:ext cx="2507314" cy="509407"/>
                <a:chOff x="5243721" y="3328329"/>
                <a:chExt cx="2507314" cy="509407"/>
              </a:xfrm>
            </p:grpSpPr>
            <p:sp>
              <p:nvSpPr>
                <p:cNvPr id="172" name="Прямоугольник 171">
                  <a:extLst>
                    <a:ext uri="{FF2B5EF4-FFF2-40B4-BE49-F238E27FC236}">
                      <a16:creationId xmlns:a16="http://schemas.microsoft.com/office/drawing/2014/main" xmlns="" id="{77943F35-40DD-4E8D-8E46-D844A3A9AC57}"/>
                    </a:ext>
                  </a:extLst>
                </p:cNvPr>
                <p:cNvSpPr/>
                <p:nvPr/>
              </p:nvSpPr>
              <p:spPr>
                <a:xfrm>
                  <a:off x="5243722" y="3328329"/>
                  <a:ext cx="2507313" cy="442738"/>
                </a:xfrm>
                <a:prstGeom prst="rect">
                  <a:avLst/>
                </a:prstGeom>
                <a:solidFill>
                  <a:sysClr val="window" lastClr="FFFFFF">
                    <a:alpha val="96000"/>
                  </a:sysClr>
                </a:solidFill>
                <a:ln w="12700" cap="flat" cmpd="sng" algn="ctr">
                  <a:noFill/>
                  <a:prstDash val="solid"/>
                  <a:miter lim="800000"/>
                </a:ln>
                <a:effectLst>
                  <a:outerShdw blurRad="88900" dist="38100" dir="2700000" algn="tl" rotWithShape="0">
                    <a:prstClr val="black">
                      <a:alpha val="8000"/>
                    </a:prstClr>
                  </a:outerShdw>
                </a:effectLst>
              </p:spPr>
              <p:txBody>
                <a:bodyPr lIns="539501" tIns="0" bIns="0" rtlCol="0" anchor="ctr"/>
                <a:lstStyle/>
                <a:p>
                  <a:pPr defTabSz="680821" fontAlgn="base">
                    <a:lnSpc>
                      <a:spcPct val="90000"/>
                    </a:lnSpc>
                    <a:spcBef>
                      <a:spcPct val="0"/>
                    </a:spcBef>
                    <a:spcAft>
                      <a:spcPct val="0"/>
                    </a:spcAft>
                    <a:defRPr/>
                  </a:pPr>
                  <a:endParaRPr lang="ru-RU" sz="750" kern="0" dirty="0">
                    <a:solidFill>
                      <a:prstClr val="black"/>
                    </a:solidFill>
                    <a:latin typeface="Roboto Light"/>
                    <a:ea typeface="Calibri" panose="020F0502020204030204" pitchFamily="34" charset="0"/>
                    <a:cs typeface="Times New Roman" panose="02020603050405020304" pitchFamily="18" charset="0"/>
                  </a:endParaRPr>
                </a:p>
              </p:txBody>
            </p:sp>
            <p:sp>
              <p:nvSpPr>
                <p:cNvPr id="173" name="Прямоугольник 172">
                  <a:extLst>
                    <a:ext uri="{FF2B5EF4-FFF2-40B4-BE49-F238E27FC236}">
                      <a16:creationId xmlns:a16="http://schemas.microsoft.com/office/drawing/2014/main" xmlns="" id="{71A283D8-A002-45A6-8F04-2E9C042CDE8E}"/>
                    </a:ext>
                  </a:extLst>
                </p:cNvPr>
                <p:cNvSpPr/>
                <p:nvPr/>
              </p:nvSpPr>
              <p:spPr>
                <a:xfrm>
                  <a:off x="5267846" y="3344838"/>
                  <a:ext cx="2464283" cy="492898"/>
                </a:xfrm>
                <a:prstGeom prst="rect">
                  <a:avLst/>
                </a:prstGeom>
              </p:spPr>
              <p:txBody>
                <a:bodyPr wrap="square">
                  <a:spAutoFit/>
                </a:bodyPr>
                <a:lstStyle/>
                <a:p>
                  <a:pPr defTabSz="680821" fontAlgn="base">
                    <a:lnSpc>
                      <a:spcPct val="80000"/>
                    </a:lnSpc>
                    <a:spcBef>
                      <a:spcPct val="0"/>
                    </a:spcBef>
                    <a:spcAft>
                      <a:spcPct val="0"/>
                    </a:spcAft>
                    <a:defRPr/>
                  </a:pPr>
                  <a:r>
                    <a:rPr lang="ru-RU" sz="750" dirty="0">
                      <a:solidFill>
                        <a:srgbClr val="002060"/>
                      </a:solidFill>
                      <a:latin typeface="Times New Roman" panose="02020603050405020304" pitchFamily="18" charset="0"/>
                      <a:cs typeface="Times New Roman" panose="02020603050405020304" pitchFamily="18" charset="0"/>
                    </a:rPr>
                    <a:t>моделирование процессов взаимодействия ИИ с веществом детектора</a:t>
                  </a:r>
                  <a:endParaRPr lang="ru-RU" sz="750" b="1" kern="0" dirty="0">
                    <a:solidFill>
                      <a:srgbClr val="5B9BD5">
                        <a:lumMod val="50000"/>
                      </a:srgbClr>
                    </a:solidFill>
                    <a:latin typeface="Calibri"/>
                    <a:cs typeface="Arial"/>
                  </a:endParaRPr>
                </a:p>
              </p:txBody>
            </p:sp>
            <p:sp>
              <p:nvSpPr>
                <p:cNvPr id="174" name="TextBox 173">
                  <a:extLst>
                    <a:ext uri="{FF2B5EF4-FFF2-40B4-BE49-F238E27FC236}">
                      <a16:creationId xmlns:a16="http://schemas.microsoft.com/office/drawing/2014/main" xmlns="" id="{4103884C-15E8-4D88-8027-966C90DA9786}"/>
                    </a:ext>
                  </a:extLst>
                </p:cNvPr>
                <p:cNvSpPr txBox="1"/>
                <p:nvPr/>
              </p:nvSpPr>
              <p:spPr>
                <a:xfrm>
                  <a:off x="5243721" y="3340087"/>
                  <a:ext cx="361622" cy="277255"/>
                </a:xfrm>
                <a:prstGeom prst="rect">
                  <a:avLst/>
                </a:prstGeom>
                <a:noFill/>
              </p:spPr>
              <p:txBody>
                <a:bodyPr wrap="none" rtlCol="0">
                  <a:spAutoFit/>
                </a:bodyPr>
                <a:lstStyle/>
                <a:p>
                  <a:pPr defTabSz="685166">
                    <a:defRPr/>
                  </a:pPr>
                  <a:endParaRPr lang="ru-RU" sz="750" kern="0" dirty="0">
                    <a:solidFill>
                      <a:prstClr val="black"/>
                    </a:solidFill>
                    <a:latin typeface="Roboto Light"/>
                  </a:endParaRPr>
                </a:p>
              </p:txBody>
            </p:sp>
          </p:grpSp>
          <p:sp>
            <p:nvSpPr>
              <p:cNvPr id="171" name="Прямоугольник 170">
                <a:extLst>
                  <a:ext uri="{FF2B5EF4-FFF2-40B4-BE49-F238E27FC236}">
                    <a16:creationId xmlns:a16="http://schemas.microsoft.com/office/drawing/2014/main" xmlns="" id="{489126E1-4133-480D-96A1-BA9387131B08}"/>
                  </a:ext>
                </a:extLst>
              </p:cNvPr>
              <p:cNvSpPr/>
              <p:nvPr/>
            </p:nvSpPr>
            <p:spPr>
              <a:xfrm>
                <a:off x="4294907" y="3668598"/>
                <a:ext cx="45761" cy="416939"/>
              </a:xfrm>
              <a:prstGeom prst="rect">
                <a:avLst/>
              </a:prstGeom>
              <a:solidFill>
                <a:srgbClr val="5B9BD5">
                  <a:lumMod val="75000"/>
                </a:srgbClr>
              </a:solidFill>
              <a:ln w="12700" cap="flat" cmpd="sng" algn="ctr">
                <a:noFill/>
                <a:prstDash val="solid"/>
                <a:miter lim="800000"/>
              </a:ln>
              <a:effectLst/>
            </p:spPr>
            <p:txBody>
              <a:bodyPr rtlCol="0" anchor="ctr"/>
              <a:lstStyle/>
              <a:p>
                <a:pPr marL="107561" defTabSz="680821" fontAlgn="base">
                  <a:lnSpc>
                    <a:spcPct val="90000"/>
                  </a:lnSpc>
                  <a:spcBef>
                    <a:spcPct val="0"/>
                  </a:spcBef>
                  <a:spcAft>
                    <a:spcPct val="0"/>
                  </a:spcAft>
                  <a:defRPr/>
                </a:pPr>
                <a:endParaRPr lang="ru-RU" sz="750" kern="0" dirty="0">
                  <a:solidFill>
                    <a:srgbClr val="18164A"/>
                  </a:solidFill>
                  <a:latin typeface="Roboto Light"/>
                  <a:cs typeface="Arial" panose="020B0604020202020204" pitchFamily="34" charset="0"/>
                </a:endParaRPr>
              </a:p>
            </p:txBody>
          </p:sp>
        </p:grpSp>
        <p:sp>
          <p:nvSpPr>
            <p:cNvPr id="167" name="Прямоугольник 166">
              <a:extLst>
                <a:ext uri="{FF2B5EF4-FFF2-40B4-BE49-F238E27FC236}">
                  <a16:creationId xmlns:a16="http://schemas.microsoft.com/office/drawing/2014/main" xmlns="" id="{6D5D89E8-78C5-45C5-8A69-AEB5B12532E8}"/>
                </a:ext>
              </a:extLst>
            </p:cNvPr>
            <p:cNvSpPr/>
            <p:nvPr/>
          </p:nvSpPr>
          <p:spPr bwMode="auto">
            <a:xfrm>
              <a:off x="440346" y="3064612"/>
              <a:ext cx="2513904" cy="430573"/>
            </a:xfrm>
            <a:prstGeom prst="rect">
              <a:avLst/>
            </a:prstGeom>
            <a:noFill/>
            <a:ln w="6350" cap="flat" cmpd="sng" algn="ctr">
              <a:solidFill>
                <a:sysClr val="window" lastClr="FFFFFF">
                  <a:lumMod val="85000"/>
                </a:sysClr>
              </a:solidFill>
              <a:prstDash val="solid"/>
              <a:miter lim="800000"/>
            </a:ln>
            <a:effectLst>
              <a:outerShdw blurRad="88900" dist="38100" dir="2700000" algn="tl" rotWithShape="0">
                <a:prstClr val="black">
                  <a:alpha val="10000"/>
                </a:prstClr>
              </a:outerShdw>
            </a:effectLst>
          </p:spPr>
          <p:txBody>
            <a:bodyPr anchor="ctr"/>
            <a:lstStyle/>
            <a:p>
              <a:pPr algn="ctr" defTabSz="680375">
                <a:defRPr/>
              </a:pPr>
              <a:endParaRPr lang="ru-RU" sz="1349" kern="0" dirty="0">
                <a:solidFill>
                  <a:prstClr val="white"/>
                </a:solidFill>
                <a:latin typeface="PlumbC"/>
                <a:cs typeface="Arial" panose="020B0604020202020204" pitchFamily="34" charset="0"/>
              </a:endParaRPr>
            </a:p>
          </p:txBody>
        </p:sp>
      </p:grpSp>
      <p:grpSp>
        <p:nvGrpSpPr>
          <p:cNvPr id="175" name="Группа 174">
            <a:extLst>
              <a:ext uri="{FF2B5EF4-FFF2-40B4-BE49-F238E27FC236}">
                <a16:creationId xmlns:a16="http://schemas.microsoft.com/office/drawing/2014/main" xmlns="" id="{BC01C5AB-CAC6-49CF-904F-663DBA833E67}"/>
              </a:ext>
            </a:extLst>
          </p:cNvPr>
          <p:cNvGrpSpPr/>
          <p:nvPr/>
        </p:nvGrpSpPr>
        <p:grpSpPr>
          <a:xfrm>
            <a:off x="290703" y="3027618"/>
            <a:ext cx="1289485" cy="381702"/>
            <a:chOff x="440346" y="3058903"/>
            <a:chExt cx="2521912" cy="508936"/>
          </a:xfrm>
        </p:grpSpPr>
        <p:grpSp>
          <p:nvGrpSpPr>
            <p:cNvPr id="176" name="Группа 175">
              <a:extLst>
                <a:ext uri="{FF2B5EF4-FFF2-40B4-BE49-F238E27FC236}">
                  <a16:creationId xmlns:a16="http://schemas.microsoft.com/office/drawing/2014/main" xmlns="" id="{D420BC8B-E846-4F5D-AEFD-6843791E855B}"/>
                </a:ext>
              </a:extLst>
            </p:cNvPr>
            <p:cNvGrpSpPr/>
            <p:nvPr/>
          </p:nvGrpSpPr>
          <p:grpSpPr>
            <a:xfrm>
              <a:off x="441506" y="3058903"/>
              <a:ext cx="2520752" cy="508936"/>
              <a:chOff x="4294907" y="3656841"/>
              <a:chExt cx="2523085" cy="509407"/>
            </a:xfrm>
          </p:grpSpPr>
          <p:grpSp>
            <p:nvGrpSpPr>
              <p:cNvPr id="178" name="Группа 177">
                <a:extLst>
                  <a:ext uri="{FF2B5EF4-FFF2-40B4-BE49-F238E27FC236}">
                    <a16:creationId xmlns:a16="http://schemas.microsoft.com/office/drawing/2014/main" xmlns="" id="{215BF822-A74A-4C9C-8A21-209885D5FFF7}"/>
                  </a:ext>
                </a:extLst>
              </p:cNvPr>
              <p:cNvGrpSpPr/>
              <p:nvPr/>
            </p:nvGrpSpPr>
            <p:grpSpPr>
              <a:xfrm>
                <a:off x="4310678" y="3656841"/>
                <a:ext cx="2507314" cy="509407"/>
                <a:chOff x="5243721" y="3328329"/>
                <a:chExt cx="2507314" cy="509407"/>
              </a:xfrm>
            </p:grpSpPr>
            <p:sp>
              <p:nvSpPr>
                <p:cNvPr id="180" name="Прямоугольник 179">
                  <a:extLst>
                    <a:ext uri="{FF2B5EF4-FFF2-40B4-BE49-F238E27FC236}">
                      <a16:creationId xmlns:a16="http://schemas.microsoft.com/office/drawing/2014/main" xmlns="" id="{77943F35-40DD-4E8D-8E46-D844A3A9AC57}"/>
                    </a:ext>
                  </a:extLst>
                </p:cNvPr>
                <p:cNvSpPr/>
                <p:nvPr/>
              </p:nvSpPr>
              <p:spPr>
                <a:xfrm>
                  <a:off x="5243722" y="3328329"/>
                  <a:ext cx="2507313" cy="442738"/>
                </a:xfrm>
                <a:prstGeom prst="rect">
                  <a:avLst/>
                </a:prstGeom>
                <a:solidFill>
                  <a:sysClr val="window" lastClr="FFFFFF">
                    <a:alpha val="96000"/>
                  </a:sysClr>
                </a:solidFill>
                <a:ln w="12700" cap="flat" cmpd="sng" algn="ctr">
                  <a:noFill/>
                  <a:prstDash val="solid"/>
                  <a:miter lim="800000"/>
                </a:ln>
                <a:effectLst>
                  <a:outerShdw blurRad="88900" dist="38100" dir="2700000" algn="tl" rotWithShape="0">
                    <a:prstClr val="black">
                      <a:alpha val="8000"/>
                    </a:prstClr>
                  </a:outerShdw>
                </a:effectLst>
              </p:spPr>
              <p:txBody>
                <a:bodyPr lIns="539501" tIns="0" bIns="0" rtlCol="0" anchor="ctr"/>
                <a:lstStyle/>
                <a:p>
                  <a:pPr defTabSz="680821" fontAlgn="base">
                    <a:lnSpc>
                      <a:spcPct val="90000"/>
                    </a:lnSpc>
                    <a:spcBef>
                      <a:spcPct val="0"/>
                    </a:spcBef>
                    <a:spcAft>
                      <a:spcPct val="0"/>
                    </a:spcAft>
                    <a:defRPr/>
                  </a:pPr>
                  <a:endParaRPr lang="ru-RU" sz="750" kern="0" dirty="0">
                    <a:solidFill>
                      <a:prstClr val="black"/>
                    </a:solidFill>
                    <a:latin typeface="Roboto Light"/>
                    <a:ea typeface="Calibri" panose="020F0502020204030204" pitchFamily="34" charset="0"/>
                    <a:cs typeface="Times New Roman" panose="02020603050405020304" pitchFamily="18" charset="0"/>
                  </a:endParaRPr>
                </a:p>
              </p:txBody>
            </p:sp>
            <p:sp>
              <p:nvSpPr>
                <p:cNvPr id="181" name="Прямоугольник 180">
                  <a:extLst>
                    <a:ext uri="{FF2B5EF4-FFF2-40B4-BE49-F238E27FC236}">
                      <a16:creationId xmlns:a16="http://schemas.microsoft.com/office/drawing/2014/main" xmlns="" id="{71A283D8-A002-45A6-8F04-2E9C042CDE8E}"/>
                    </a:ext>
                  </a:extLst>
                </p:cNvPr>
                <p:cNvSpPr/>
                <p:nvPr/>
              </p:nvSpPr>
              <p:spPr>
                <a:xfrm>
                  <a:off x="5267846" y="3344838"/>
                  <a:ext cx="2464283" cy="492898"/>
                </a:xfrm>
                <a:prstGeom prst="rect">
                  <a:avLst/>
                </a:prstGeom>
              </p:spPr>
              <p:txBody>
                <a:bodyPr wrap="square">
                  <a:spAutoFit/>
                </a:bodyPr>
                <a:lstStyle/>
                <a:p>
                  <a:pPr defTabSz="680821" fontAlgn="base">
                    <a:lnSpc>
                      <a:spcPct val="80000"/>
                    </a:lnSpc>
                    <a:spcBef>
                      <a:spcPct val="0"/>
                    </a:spcBef>
                    <a:spcAft>
                      <a:spcPct val="0"/>
                    </a:spcAft>
                    <a:defRPr/>
                  </a:pPr>
                  <a:r>
                    <a:rPr lang="ru-RU" sz="750" dirty="0">
                      <a:solidFill>
                        <a:srgbClr val="002060"/>
                      </a:solidFill>
                      <a:latin typeface="Times New Roman" panose="02020603050405020304" pitchFamily="18" charset="0"/>
                      <a:cs typeface="Times New Roman" panose="02020603050405020304" pitchFamily="18" charset="0"/>
                    </a:rPr>
                    <a:t>моделирование работы устройств в условиях эксплуатации</a:t>
                  </a:r>
                  <a:endParaRPr lang="ru-RU" sz="750" b="1" kern="0" dirty="0">
                    <a:solidFill>
                      <a:srgbClr val="5B9BD5">
                        <a:lumMod val="50000"/>
                      </a:srgbClr>
                    </a:solidFill>
                    <a:latin typeface="Calibri"/>
                    <a:cs typeface="Arial"/>
                  </a:endParaRPr>
                </a:p>
              </p:txBody>
            </p:sp>
            <p:sp>
              <p:nvSpPr>
                <p:cNvPr id="182" name="TextBox 181">
                  <a:extLst>
                    <a:ext uri="{FF2B5EF4-FFF2-40B4-BE49-F238E27FC236}">
                      <a16:creationId xmlns:a16="http://schemas.microsoft.com/office/drawing/2014/main" xmlns="" id="{4103884C-15E8-4D88-8027-966C90DA9786}"/>
                    </a:ext>
                  </a:extLst>
                </p:cNvPr>
                <p:cNvSpPr txBox="1"/>
                <p:nvPr/>
              </p:nvSpPr>
              <p:spPr>
                <a:xfrm>
                  <a:off x="5243721" y="3340087"/>
                  <a:ext cx="361622" cy="277255"/>
                </a:xfrm>
                <a:prstGeom prst="rect">
                  <a:avLst/>
                </a:prstGeom>
                <a:noFill/>
              </p:spPr>
              <p:txBody>
                <a:bodyPr wrap="none" rtlCol="0">
                  <a:spAutoFit/>
                </a:bodyPr>
                <a:lstStyle/>
                <a:p>
                  <a:pPr defTabSz="685166">
                    <a:defRPr/>
                  </a:pPr>
                  <a:endParaRPr lang="ru-RU" sz="750" kern="0" dirty="0">
                    <a:solidFill>
                      <a:prstClr val="black"/>
                    </a:solidFill>
                    <a:latin typeface="Roboto Light"/>
                  </a:endParaRPr>
                </a:p>
              </p:txBody>
            </p:sp>
          </p:grpSp>
          <p:sp>
            <p:nvSpPr>
              <p:cNvPr id="179" name="Прямоугольник 178">
                <a:extLst>
                  <a:ext uri="{FF2B5EF4-FFF2-40B4-BE49-F238E27FC236}">
                    <a16:creationId xmlns:a16="http://schemas.microsoft.com/office/drawing/2014/main" xmlns="" id="{489126E1-4133-480D-96A1-BA9387131B08}"/>
                  </a:ext>
                </a:extLst>
              </p:cNvPr>
              <p:cNvSpPr/>
              <p:nvPr/>
            </p:nvSpPr>
            <p:spPr>
              <a:xfrm>
                <a:off x="4294907" y="3668598"/>
                <a:ext cx="45761" cy="416939"/>
              </a:xfrm>
              <a:prstGeom prst="rect">
                <a:avLst/>
              </a:prstGeom>
              <a:solidFill>
                <a:srgbClr val="5B9BD5">
                  <a:lumMod val="75000"/>
                </a:srgbClr>
              </a:solidFill>
              <a:ln w="12700" cap="flat" cmpd="sng" algn="ctr">
                <a:noFill/>
                <a:prstDash val="solid"/>
                <a:miter lim="800000"/>
              </a:ln>
              <a:effectLst/>
            </p:spPr>
            <p:txBody>
              <a:bodyPr rtlCol="0" anchor="ctr"/>
              <a:lstStyle/>
              <a:p>
                <a:pPr marL="107561" defTabSz="680821" fontAlgn="base">
                  <a:lnSpc>
                    <a:spcPct val="90000"/>
                  </a:lnSpc>
                  <a:spcBef>
                    <a:spcPct val="0"/>
                  </a:spcBef>
                  <a:spcAft>
                    <a:spcPct val="0"/>
                  </a:spcAft>
                  <a:defRPr/>
                </a:pPr>
                <a:endParaRPr lang="ru-RU" sz="750" kern="0" dirty="0">
                  <a:solidFill>
                    <a:srgbClr val="18164A"/>
                  </a:solidFill>
                  <a:latin typeface="Roboto Light"/>
                  <a:cs typeface="Arial" panose="020B0604020202020204" pitchFamily="34" charset="0"/>
                </a:endParaRPr>
              </a:p>
            </p:txBody>
          </p:sp>
        </p:grpSp>
        <p:sp>
          <p:nvSpPr>
            <p:cNvPr id="177" name="Прямоугольник 176">
              <a:extLst>
                <a:ext uri="{FF2B5EF4-FFF2-40B4-BE49-F238E27FC236}">
                  <a16:creationId xmlns:a16="http://schemas.microsoft.com/office/drawing/2014/main" xmlns="" id="{6D5D89E8-78C5-45C5-8A69-AEB5B12532E8}"/>
                </a:ext>
              </a:extLst>
            </p:cNvPr>
            <p:cNvSpPr/>
            <p:nvPr/>
          </p:nvSpPr>
          <p:spPr bwMode="auto">
            <a:xfrm>
              <a:off x="440346" y="3064612"/>
              <a:ext cx="2513904" cy="430573"/>
            </a:xfrm>
            <a:prstGeom prst="rect">
              <a:avLst/>
            </a:prstGeom>
            <a:noFill/>
            <a:ln w="6350" cap="flat" cmpd="sng" algn="ctr">
              <a:solidFill>
                <a:sysClr val="window" lastClr="FFFFFF">
                  <a:lumMod val="85000"/>
                </a:sysClr>
              </a:solidFill>
              <a:prstDash val="solid"/>
              <a:miter lim="800000"/>
            </a:ln>
            <a:effectLst>
              <a:outerShdw blurRad="88900" dist="38100" dir="2700000" algn="tl" rotWithShape="0">
                <a:prstClr val="black">
                  <a:alpha val="10000"/>
                </a:prstClr>
              </a:outerShdw>
            </a:effectLst>
          </p:spPr>
          <p:txBody>
            <a:bodyPr anchor="ctr"/>
            <a:lstStyle/>
            <a:p>
              <a:pPr algn="ctr" defTabSz="680375">
                <a:defRPr/>
              </a:pPr>
              <a:endParaRPr lang="ru-RU" sz="1349" kern="0" dirty="0">
                <a:solidFill>
                  <a:prstClr val="white"/>
                </a:solidFill>
                <a:latin typeface="PlumbC"/>
                <a:cs typeface="Arial" panose="020B0604020202020204" pitchFamily="34" charset="0"/>
              </a:endParaRPr>
            </a:p>
          </p:txBody>
        </p:sp>
      </p:grpSp>
      <p:grpSp>
        <p:nvGrpSpPr>
          <p:cNvPr id="183" name="Группа 182">
            <a:extLst>
              <a:ext uri="{FF2B5EF4-FFF2-40B4-BE49-F238E27FC236}">
                <a16:creationId xmlns:a16="http://schemas.microsoft.com/office/drawing/2014/main" xmlns="" id="{BC01C5AB-CAC6-49CF-904F-663DBA833E67}"/>
              </a:ext>
            </a:extLst>
          </p:cNvPr>
          <p:cNvGrpSpPr/>
          <p:nvPr/>
        </p:nvGrpSpPr>
        <p:grpSpPr>
          <a:xfrm>
            <a:off x="289666" y="3398328"/>
            <a:ext cx="1289485" cy="381702"/>
            <a:chOff x="440346" y="3058903"/>
            <a:chExt cx="2521912" cy="508936"/>
          </a:xfrm>
        </p:grpSpPr>
        <p:grpSp>
          <p:nvGrpSpPr>
            <p:cNvPr id="184" name="Группа 183">
              <a:extLst>
                <a:ext uri="{FF2B5EF4-FFF2-40B4-BE49-F238E27FC236}">
                  <a16:creationId xmlns:a16="http://schemas.microsoft.com/office/drawing/2014/main" xmlns="" id="{D420BC8B-E846-4F5D-AEFD-6843791E855B}"/>
                </a:ext>
              </a:extLst>
            </p:cNvPr>
            <p:cNvGrpSpPr/>
            <p:nvPr/>
          </p:nvGrpSpPr>
          <p:grpSpPr>
            <a:xfrm>
              <a:off x="441506" y="3058903"/>
              <a:ext cx="2520752" cy="508936"/>
              <a:chOff x="4294907" y="3656841"/>
              <a:chExt cx="2523085" cy="509407"/>
            </a:xfrm>
          </p:grpSpPr>
          <p:grpSp>
            <p:nvGrpSpPr>
              <p:cNvPr id="186" name="Группа 185">
                <a:extLst>
                  <a:ext uri="{FF2B5EF4-FFF2-40B4-BE49-F238E27FC236}">
                    <a16:creationId xmlns:a16="http://schemas.microsoft.com/office/drawing/2014/main" xmlns="" id="{215BF822-A74A-4C9C-8A21-209885D5FFF7}"/>
                  </a:ext>
                </a:extLst>
              </p:cNvPr>
              <p:cNvGrpSpPr/>
              <p:nvPr/>
            </p:nvGrpSpPr>
            <p:grpSpPr>
              <a:xfrm>
                <a:off x="4310678" y="3656841"/>
                <a:ext cx="2507314" cy="509407"/>
                <a:chOff x="5243721" y="3328329"/>
                <a:chExt cx="2507314" cy="509407"/>
              </a:xfrm>
            </p:grpSpPr>
            <p:sp>
              <p:nvSpPr>
                <p:cNvPr id="188" name="Прямоугольник 187">
                  <a:extLst>
                    <a:ext uri="{FF2B5EF4-FFF2-40B4-BE49-F238E27FC236}">
                      <a16:creationId xmlns:a16="http://schemas.microsoft.com/office/drawing/2014/main" xmlns="" id="{77943F35-40DD-4E8D-8E46-D844A3A9AC57}"/>
                    </a:ext>
                  </a:extLst>
                </p:cNvPr>
                <p:cNvSpPr/>
                <p:nvPr/>
              </p:nvSpPr>
              <p:spPr>
                <a:xfrm>
                  <a:off x="5243722" y="3328329"/>
                  <a:ext cx="2507313" cy="442738"/>
                </a:xfrm>
                <a:prstGeom prst="rect">
                  <a:avLst/>
                </a:prstGeom>
                <a:solidFill>
                  <a:sysClr val="window" lastClr="FFFFFF">
                    <a:alpha val="96000"/>
                  </a:sysClr>
                </a:solidFill>
                <a:ln w="12700" cap="flat" cmpd="sng" algn="ctr">
                  <a:noFill/>
                  <a:prstDash val="solid"/>
                  <a:miter lim="800000"/>
                </a:ln>
                <a:effectLst>
                  <a:outerShdw blurRad="88900" dist="38100" dir="2700000" algn="tl" rotWithShape="0">
                    <a:prstClr val="black">
                      <a:alpha val="8000"/>
                    </a:prstClr>
                  </a:outerShdw>
                </a:effectLst>
              </p:spPr>
              <p:txBody>
                <a:bodyPr lIns="539501" tIns="0" bIns="0" rtlCol="0" anchor="ctr"/>
                <a:lstStyle/>
                <a:p>
                  <a:pPr defTabSz="680821" fontAlgn="base">
                    <a:lnSpc>
                      <a:spcPct val="90000"/>
                    </a:lnSpc>
                    <a:spcBef>
                      <a:spcPct val="0"/>
                    </a:spcBef>
                    <a:spcAft>
                      <a:spcPct val="0"/>
                    </a:spcAft>
                    <a:defRPr/>
                  </a:pPr>
                  <a:endParaRPr lang="ru-RU" sz="750" kern="0" dirty="0">
                    <a:solidFill>
                      <a:prstClr val="black"/>
                    </a:solidFill>
                    <a:latin typeface="Roboto Light"/>
                    <a:ea typeface="Calibri" panose="020F0502020204030204" pitchFamily="34" charset="0"/>
                    <a:cs typeface="Times New Roman" panose="02020603050405020304" pitchFamily="18" charset="0"/>
                  </a:endParaRPr>
                </a:p>
              </p:txBody>
            </p:sp>
            <p:sp>
              <p:nvSpPr>
                <p:cNvPr id="189" name="Прямоугольник 188">
                  <a:extLst>
                    <a:ext uri="{FF2B5EF4-FFF2-40B4-BE49-F238E27FC236}">
                      <a16:creationId xmlns:a16="http://schemas.microsoft.com/office/drawing/2014/main" xmlns="" id="{71A283D8-A002-45A6-8F04-2E9C042CDE8E}"/>
                    </a:ext>
                  </a:extLst>
                </p:cNvPr>
                <p:cNvSpPr/>
                <p:nvPr/>
              </p:nvSpPr>
              <p:spPr>
                <a:xfrm>
                  <a:off x="5267846" y="3344838"/>
                  <a:ext cx="2464283" cy="492898"/>
                </a:xfrm>
                <a:prstGeom prst="rect">
                  <a:avLst/>
                </a:prstGeom>
              </p:spPr>
              <p:txBody>
                <a:bodyPr wrap="square">
                  <a:spAutoFit/>
                </a:bodyPr>
                <a:lstStyle/>
                <a:p>
                  <a:pPr defTabSz="680821" fontAlgn="base">
                    <a:lnSpc>
                      <a:spcPct val="80000"/>
                    </a:lnSpc>
                    <a:spcBef>
                      <a:spcPct val="0"/>
                    </a:spcBef>
                    <a:spcAft>
                      <a:spcPct val="0"/>
                    </a:spcAft>
                    <a:defRPr/>
                  </a:pPr>
                  <a:r>
                    <a:rPr lang="ru-RU" sz="750" dirty="0">
                      <a:solidFill>
                        <a:srgbClr val="002060"/>
                      </a:solidFill>
                      <a:latin typeface="Times New Roman" panose="02020603050405020304" pitchFamily="18" charset="0"/>
                      <a:cs typeface="Times New Roman" panose="02020603050405020304" pitchFamily="18" charset="0"/>
                    </a:rPr>
                    <a:t>расчет, моделирование и планирование испытаний детекторов</a:t>
                  </a:r>
                  <a:endParaRPr lang="ru-RU" sz="750" b="1" kern="0" dirty="0">
                    <a:solidFill>
                      <a:srgbClr val="5B9BD5">
                        <a:lumMod val="50000"/>
                      </a:srgbClr>
                    </a:solidFill>
                    <a:latin typeface="Calibri"/>
                    <a:cs typeface="Arial"/>
                  </a:endParaRPr>
                </a:p>
              </p:txBody>
            </p:sp>
            <p:sp>
              <p:nvSpPr>
                <p:cNvPr id="190" name="TextBox 189">
                  <a:extLst>
                    <a:ext uri="{FF2B5EF4-FFF2-40B4-BE49-F238E27FC236}">
                      <a16:creationId xmlns:a16="http://schemas.microsoft.com/office/drawing/2014/main" xmlns="" id="{4103884C-15E8-4D88-8027-966C90DA9786}"/>
                    </a:ext>
                  </a:extLst>
                </p:cNvPr>
                <p:cNvSpPr txBox="1"/>
                <p:nvPr/>
              </p:nvSpPr>
              <p:spPr>
                <a:xfrm>
                  <a:off x="5243721" y="3340087"/>
                  <a:ext cx="361622" cy="277255"/>
                </a:xfrm>
                <a:prstGeom prst="rect">
                  <a:avLst/>
                </a:prstGeom>
                <a:noFill/>
              </p:spPr>
              <p:txBody>
                <a:bodyPr wrap="none" rtlCol="0">
                  <a:spAutoFit/>
                </a:bodyPr>
                <a:lstStyle/>
                <a:p>
                  <a:pPr defTabSz="685166">
                    <a:defRPr/>
                  </a:pPr>
                  <a:endParaRPr lang="ru-RU" sz="750" kern="0" dirty="0">
                    <a:solidFill>
                      <a:prstClr val="black"/>
                    </a:solidFill>
                    <a:latin typeface="Roboto Light"/>
                  </a:endParaRPr>
                </a:p>
              </p:txBody>
            </p:sp>
          </p:grpSp>
          <p:sp>
            <p:nvSpPr>
              <p:cNvPr id="187" name="Прямоугольник 186">
                <a:extLst>
                  <a:ext uri="{FF2B5EF4-FFF2-40B4-BE49-F238E27FC236}">
                    <a16:creationId xmlns:a16="http://schemas.microsoft.com/office/drawing/2014/main" xmlns="" id="{489126E1-4133-480D-96A1-BA9387131B08}"/>
                  </a:ext>
                </a:extLst>
              </p:cNvPr>
              <p:cNvSpPr/>
              <p:nvPr/>
            </p:nvSpPr>
            <p:spPr>
              <a:xfrm>
                <a:off x="4294907" y="3668598"/>
                <a:ext cx="45761" cy="416939"/>
              </a:xfrm>
              <a:prstGeom prst="rect">
                <a:avLst/>
              </a:prstGeom>
              <a:solidFill>
                <a:srgbClr val="5B9BD5">
                  <a:lumMod val="75000"/>
                </a:srgbClr>
              </a:solidFill>
              <a:ln w="12700" cap="flat" cmpd="sng" algn="ctr">
                <a:noFill/>
                <a:prstDash val="solid"/>
                <a:miter lim="800000"/>
              </a:ln>
              <a:effectLst/>
            </p:spPr>
            <p:txBody>
              <a:bodyPr rtlCol="0" anchor="ctr"/>
              <a:lstStyle/>
              <a:p>
                <a:pPr marL="107561" defTabSz="680821" fontAlgn="base">
                  <a:lnSpc>
                    <a:spcPct val="90000"/>
                  </a:lnSpc>
                  <a:spcBef>
                    <a:spcPct val="0"/>
                  </a:spcBef>
                  <a:spcAft>
                    <a:spcPct val="0"/>
                  </a:spcAft>
                  <a:defRPr/>
                </a:pPr>
                <a:endParaRPr lang="ru-RU" sz="750" kern="0" dirty="0">
                  <a:solidFill>
                    <a:srgbClr val="18164A"/>
                  </a:solidFill>
                  <a:latin typeface="Roboto Light"/>
                  <a:cs typeface="Arial" panose="020B0604020202020204" pitchFamily="34" charset="0"/>
                </a:endParaRPr>
              </a:p>
            </p:txBody>
          </p:sp>
        </p:grpSp>
        <p:sp>
          <p:nvSpPr>
            <p:cNvPr id="185" name="Прямоугольник 184">
              <a:extLst>
                <a:ext uri="{FF2B5EF4-FFF2-40B4-BE49-F238E27FC236}">
                  <a16:creationId xmlns:a16="http://schemas.microsoft.com/office/drawing/2014/main" xmlns="" id="{6D5D89E8-78C5-45C5-8A69-AEB5B12532E8}"/>
                </a:ext>
              </a:extLst>
            </p:cNvPr>
            <p:cNvSpPr/>
            <p:nvPr/>
          </p:nvSpPr>
          <p:spPr bwMode="auto">
            <a:xfrm>
              <a:off x="440346" y="3064612"/>
              <a:ext cx="2513904" cy="430573"/>
            </a:xfrm>
            <a:prstGeom prst="rect">
              <a:avLst/>
            </a:prstGeom>
            <a:noFill/>
            <a:ln w="6350" cap="flat" cmpd="sng" algn="ctr">
              <a:solidFill>
                <a:sysClr val="window" lastClr="FFFFFF">
                  <a:lumMod val="85000"/>
                </a:sysClr>
              </a:solidFill>
              <a:prstDash val="solid"/>
              <a:miter lim="800000"/>
            </a:ln>
            <a:effectLst>
              <a:outerShdw blurRad="88900" dist="38100" dir="2700000" algn="tl" rotWithShape="0">
                <a:prstClr val="black">
                  <a:alpha val="10000"/>
                </a:prstClr>
              </a:outerShdw>
            </a:effectLst>
          </p:spPr>
          <p:txBody>
            <a:bodyPr anchor="ctr"/>
            <a:lstStyle/>
            <a:p>
              <a:pPr algn="ctr" defTabSz="680375">
                <a:defRPr/>
              </a:pPr>
              <a:endParaRPr lang="ru-RU" sz="1349" kern="0" dirty="0">
                <a:solidFill>
                  <a:prstClr val="white"/>
                </a:solidFill>
                <a:latin typeface="PlumbC"/>
                <a:cs typeface="Arial" panose="020B0604020202020204" pitchFamily="34" charset="0"/>
              </a:endParaRPr>
            </a:p>
          </p:txBody>
        </p:sp>
      </p:grpSp>
      <p:grpSp>
        <p:nvGrpSpPr>
          <p:cNvPr id="191" name="Группа 190">
            <a:extLst>
              <a:ext uri="{FF2B5EF4-FFF2-40B4-BE49-F238E27FC236}">
                <a16:creationId xmlns:a16="http://schemas.microsoft.com/office/drawing/2014/main" xmlns="" id="{BC01C5AB-CAC6-49CF-904F-663DBA833E67}"/>
              </a:ext>
            </a:extLst>
          </p:cNvPr>
          <p:cNvGrpSpPr/>
          <p:nvPr/>
        </p:nvGrpSpPr>
        <p:grpSpPr>
          <a:xfrm>
            <a:off x="289666" y="3761199"/>
            <a:ext cx="1289485" cy="331747"/>
            <a:chOff x="440346" y="3058906"/>
            <a:chExt cx="2521912" cy="442329"/>
          </a:xfrm>
        </p:grpSpPr>
        <p:grpSp>
          <p:nvGrpSpPr>
            <p:cNvPr id="192" name="Группа 191">
              <a:extLst>
                <a:ext uri="{FF2B5EF4-FFF2-40B4-BE49-F238E27FC236}">
                  <a16:creationId xmlns:a16="http://schemas.microsoft.com/office/drawing/2014/main" xmlns="" id="{D420BC8B-E846-4F5D-AEFD-6843791E855B}"/>
                </a:ext>
              </a:extLst>
            </p:cNvPr>
            <p:cNvGrpSpPr/>
            <p:nvPr/>
          </p:nvGrpSpPr>
          <p:grpSpPr>
            <a:xfrm>
              <a:off x="441506" y="3058906"/>
              <a:ext cx="2520752" cy="442329"/>
              <a:chOff x="4294907" y="3656841"/>
              <a:chExt cx="2523085" cy="442738"/>
            </a:xfrm>
          </p:grpSpPr>
          <p:grpSp>
            <p:nvGrpSpPr>
              <p:cNvPr id="194" name="Группа 193">
                <a:extLst>
                  <a:ext uri="{FF2B5EF4-FFF2-40B4-BE49-F238E27FC236}">
                    <a16:creationId xmlns:a16="http://schemas.microsoft.com/office/drawing/2014/main" xmlns="" id="{215BF822-A74A-4C9C-8A21-209885D5FFF7}"/>
                  </a:ext>
                </a:extLst>
              </p:cNvPr>
              <p:cNvGrpSpPr/>
              <p:nvPr/>
            </p:nvGrpSpPr>
            <p:grpSpPr>
              <a:xfrm>
                <a:off x="4310678" y="3656841"/>
                <a:ext cx="2507314" cy="442738"/>
                <a:chOff x="5243721" y="3328329"/>
                <a:chExt cx="2507314" cy="442738"/>
              </a:xfrm>
            </p:grpSpPr>
            <p:sp>
              <p:nvSpPr>
                <p:cNvPr id="196" name="Прямоугольник 195">
                  <a:extLst>
                    <a:ext uri="{FF2B5EF4-FFF2-40B4-BE49-F238E27FC236}">
                      <a16:creationId xmlns:a16="http://schemas.microsoft.com/office/drawing/2014/main" xmlns="" id="{77943F35-40DD-4E8D-8E46-D844A3A9AC57}"/>
                    </a:ext>
                  </a:extLst>
                </p:cNvPr>
                <p:cNvSpPr/>
                <p:nvPr/>
              </p:nvSpPr>
              <p:spPr>
                <a:xfrm>
                  <a:off x="5243722" y="3328329"/>
                  <a:ext cx="2507313" cy="442738"/>
                </a:xfrm>
                <a:prstGeom prst="rect">
                  <a:avLst/>
                </a:prstGeom>
                <a:solidFill>
                  <a:sysClr val="window" lastClr="FFFFFF">
                    <a:alpha val="96000"/>
                  </a:sysClr>
                </a:solidFill>
                <a:ln w="12700" cap="flat" cmpd="sng" algn="ctr">
                  <a:noFill/>
                  <a:prstDash val="solid"/>
                  <a:miter lim="800000"/>
                </a:ln>
                <a:effectLst>
                  <a:outerShdw blurRad="88900" dist="38100" dir="2700000" algn="tl" rotWithShape="0">
                    <a:prstClr val="black">
                      <a:alpha val="8000"/>
                    </a:prstClr>
                  </a:outerShdw>
                </a:effectLst>
              </p:spPr>
              <p:txBody>
                <a:bodyPr lIns="539501" tIns="0" bIns="0" rtlCol="0" anchor="ctr"/>
                <a:lstStyle/>
                <a:p>
                  <a:pPr defTabSz="680821" fontAlgn="base">
                    <a:lnSpc>
                      <a:spcPct val="90000"/>
                    </a:lnSpc>
                    <a:spcBef>
                      <a:spcPct val="0"/>
                    </a:spcBef>
                    <a:spcAft>
                      <a:spcPct val="0"/>
                    </a:spcAft>
                    <a:defRPr/>
                  </a:pPr>
                  <a:endParaRPr lang="ru-RU" sz="750" kern="0" dirty="0">
                    <a:solidFill>
                      <a:prstClr val="black"/>
                    </a:solidFill>
                    <a:latin typeface="Roboto Light"/>
                    <a:ea typeface="Calibri" panose="020F0502020204030204" pitchFamily="34" charset="0"/>
                    <a:cs typeface="Times New Roman" panose="02020603050405020304" pitchFamily="18" charset="0"/>
                  </a:endParaRPr>
                </a:p>
              </p:txBody>
            </p:sp>
            <p:sp>
              <p:nvSpPr>
                <p:cNvPr id="197" name="Прямоугольник 196">
                  <a:extLst>
                    <a:ext uri="{FF2B5EF4-FFF2-40B4-BE49-F238E27FC236}">
                      <a16:creationId xmlns:a16="http://schemas.microsoft.com/office/drawing/2014/main" xmlns="" id="{71A283D8-A002-45A6-8F04-2E9C042CDE8E}"/>
                    </a:ext>
                  </a:extLst>
                </p:cNvPr>
                <p:cNvSpPr/>
                <p:nvPr/>
              </p:nvSpPr>
              <p:spPr>
                <a:xfrm>
                  <a:off x="5267846" y="3386822"/>
                  <a:ext cx="2464283" cy="369673"/>
                </a:xfrm>
                <a:prstGeom prst="rect">
                  <a:avLst/>
                </a:prstGeom>
              </p:spPr>
              <p:txBody>
                <a:bodyPr wrap="square">
                  <a:spAutoFit/>
                </a:bodyPr>
                <a:lstStyle/>
                <a:p>
                  <a:pPr defTabSz="680821" fontAlgn="base">
                    <a:lnSpc>
                      <a:spcPct val="80000"/>
                    </a:lnSpc>
                    <a:spcBef>
                      <a:spcPct val="0"/>
                    </a:spcBef>
                    <a:spcAft>
                      <a:spcPct val="0"/>
                    </a:spcAft>
                    <a:defRPr/>
                  </a:pPr>
                  <a:r>
                    <a:rPr lang="ru-RU" sz="750" kern="0" dirty="0">
                      <a:solidFill>
                        <a:srgbClr val="002060"/>
                      </a:solidFill>
                      <a:latin typeface="Times New Roman" panose="02020603050405020304" pitchFamily="18" charset="0"/>
                      <a:cs typeface="Times New Roman" panose="02020603050405020304" pitchFamily="18" charset="0"/>
                    </a:rPr>
                    <a:t>выбор геометрии измерений</a:t>
                  </a:r>
                </a:p>
              </p:txBody>
            </p:sp>
            <p:sp>
              <p:nvSpPr>
                <p:cNvPr id="198" name="TextBox 197">
                  <a:extLst>
                    <a:ext uri="{FF2B5EF4-FFF2-40B4-BE49-F238E27FC236}">
                      <a16:creationId xmlns:a16="http://schemas.microsoft.com/office/drawing/2014/main" xmlns="" id="{4103884C-15E8-4D88-8027-966C90DA9786}"/>
                    </a:ext>
                  </a:extLst>
                </p:cNvPr>
                <p:cNvSpPr txBox="1"/>
                <p:nvPr/>
              </p:nvSpPr>
              <p:spPr>
                <a:xfrm>
                  <a:off x="5243721" y="3340087"/>
                  <a:ext cx="361622" cy="277255"/>
                </a:xfrm>
                <a:prstGeom prst="rect">
                  <a:avLst/>
                </a:prstGeom>
                <a:noFill/>
              </p:spPr>
              <p:txBody>
                <a:bodyPr wrap="none" rtlCol="0">
                  <a:spAutoFit/>
                </a:bodyPr>
                <a:lstStyle/>
                <a:p>
                  <a:pPr defTabSz="685166">
                    <a:defRPr/>
                  </a:pPr>
                  <a:endParaRPr lang="ru-RU" sz="750" kern="0" dirty="0">
                    <a:solidFill>
                      <a:prstClr val="black"/>
                    </a:solidFill>
                    <a:latin typeface="Roboto Light"/>
                  </a:endParaRPr>
                </a:p>
              </p:txBody>
            </p:sp>
          </p:grpSp>
          <p:sp>
            <p:nvSpPr>
              <p:cNvPr id="195" name="Прямоугольник 194">
                <a:extLst>
                  <a:ext uri="{FF2B5EF4-FFF2-40B4-BE49-F238E27FC236}">
                    <a16:creationId xmlns:a16="http://schemas.microsoft.com/office/drawing/2014/main" xmlns="" id="{489126E1-4133-480D-96A1-BA9387131B08}"/>
                  </a:ext>
                </a:extLst>
              </p:cNvPr>
              <p:cNvSpPr/>
              <p:nvPr/>
            </p:nvSpPr>
            <p:spPr>
              <a:xfrm>
                <a:off x="4294907" y="3668598"/>
                <a:ext cx="45761" cy="416939"/>
              </a:xfrm>
              <a:prstGeom prst="rect">
                <a:avLst/>
              </a:prstGeom>
              <a:solidFill>
                <a:srgbClr val="5B9BD5">
                  <a:lumMod val="75000"/>
                </a:srgbClr>
              </a:solidFill>
              <a:ln w="12700" cap="flat" cmpd="sng" algn="ctr">
                <a:noFill/>
                <a:prstDash val="solid"/>
                <a:miter lim="800000"/>
              </a:ln>
              <a:effectLst/>
            </p:spPr>
            <p:txBody>
              <a:bodyPr rtlCol="0" anchor="ctr"/>
              <a:lstStyle/>
              <a:p>
                <a:pPr marL="107561" defTabSz="680821" fontAlgn="base">
                  <a:lnSpc>
                    <a:spcPct val="90000"/>
                  </a:lnSpc>
                  <a:spcBef>
                    <a:spcPct val="0"/>
                  </a:spcBef>
                  <a:spcAft>
                    <a:spcPct val="0"/>
                  </a:spcAft>
                  <a:defRPr/>
                </a:pPr>
                <a:endParaRPr lang="ru-RU" sz="750" kern="0" dirty="0">
                  <a:solidFill>
                    <a:srgbClr val="18164A"/>
                  </a:solidFill>
                  <a:latin typeface="Roboto Light"/>
                  <a:cs typeface="Arial" panose="020B0604020202020204" pitchFamily="34" charset="0"/>
                </a:endParaRPr>
              </a:p>
            </p:txBody>
          </p:sp>
        </p:grpSp>
        <p:sp>
          <p:nvSpPr>
            <p:cNvPr id="193" name="Прямоугольник 192">
              <a:extLst>
                <a:ext uri="{FF2B5EF4-FFF2-40B4-BE49-F238E27FC236}">
                  <a16:creationId xmlns:a16="http://schemas.microsoft.com/office/drawing/2014/main" xmlns="" id="{6D5D89E8-78C5-45C5-8A69-AEB5B12532E8}"/>
                </a:ext>
              </a:extLst>
            </p:cNvPr>
            <p:cNvSpPr/>
            <p:nvPr/>
          </p:nvSpPr>
          <p:spPr bwMode="auto">
            <a:xfrm>
              <a:off x="440346" y="3064612"/>
              <a:ext cx="2513904" cy="430573"/>
            </a:xfrm>
            <a:prstGeom prst="rect">
              <a:avLst/>
            </a:prstGeom>
            <a:noFill/>
            <a:ln w="6350" cap="flat" cmpd="sng" algn="ctr">
              <a:solidFill>
                <a:sysClr val="window" lastClr="FFFFFF">
                  <a:lumMod val="85000"/>
                </a:sysClr>
              </a:solidFill>
              <a:prstDash val="solid"/>
              <a:miter lim="800000"/>
            </a:ln>
            <a:effectLst>
              <a:outerShdw blurRad="88900" dist="38100" dir="2700000" algn="tl" rotWithShape="0">
                <a:prstClr val="black">
                  <a:alpha val="10000"/>
                </a:prstClr>
              </a:outerShdw>
            </a:effectLst>
          </p:spPr>
          <p:txBody>
            <a:bodyPr anchor="ctr"/>
            <a:lstStyle/>
            <a:p>
              <a:pPr algn="ctr" defTabSz="680375">
                <a:defRPr/>
              </a:pPr>
              <a:endParaRPr lang="ru-RU" sz="1349" kern="0" dirty="0">
                <a:solidFill>
                  <a:prstClr val="white"/>
                </a:solidFill>
                <a:latin typeface="PlumbC"/>
                <a:cs typeface="Arial" panose="020B0604020202020204" pitchFamily="34" charset="0"/>
              </a:endParaRPr>
            </a:p>
          </p:txBody>
        </p:sp>
      </p:grpSp>
      <p:grpSp>
        <p:nvGrpSpPr>
          <p:cNvPr id="199" name="Группа 198">
            <a:extLst>
              <a:ext uri="{FF2B5EF4-FFF2-40B4-BE49-F238E27FC236}">
                <a16:creationId xmlns:a16="http://schemas.microsoft.com/office/drawing/2014/main" xmlns="" id="{BC01C5AB-CAC6-49CF-904F-663DBA833E67}"/>
              </a:ext>
            </a:extLst>
          </p:cNvPr>
          <p:cNvGrpSpPr/>
          <p:nvPr/>
        </p:nvGrpSpPr>
        <p:grpSpPr>
          <a:xfrm>
            <a:off x="289666" y="4121696"/>
            <a:ext cx="1289485" cy="331747"/>
            <a:chOff x="440346" y="3058906"/>
            <a:chExt cx="2521912" cy="442329"/>
          </a:xfrm>
        </p:grpSpPr>
        <p:grpSp>
          <p:nvGrpSpPr>
            <p:cNvPr id="200" name="Группа 199">
              <a:extLst>
                <a:ext uri="{FF2B5EF4-FFF2-40B4-BE49-F238E27FC236}">
                  <a16:creationId xmlns:a16="http://schemas.microsoft.com/office/drawing/2014/main" xmlns="" id="{D420BC8B-E846-4F5D-AEFD-6843791E855B}"/>
                </a:ext>
              </a:extLst>
            </p:cNvPr>
            <p:cNvGrpSpPr/>
            <p:nvPr/>
          </p:nvGrpSpPr>
          <p:grpSpPr>
            <a:xfrm>
              <a:off x="441506" y="3058906"/>
              <a:ext cx="2520752" cy="442329"/>
              <a:chOff x="4294907" y="3656841"/>
              <a:chExt cx="2523085" cy="442738"/>
            </a:xfrm>
          </p:grpSpPr>
          <p:grpSp>
            <p:nvGrpSpPr>
              <p:cNvPr id="202" name="Группа 201">
                <a:extLst>
                  <a:ext uri="{FF2B5EF4-FFF2-40B4-BE49-F238E27FC236}">
                    <a16:creationId xmlns:a16="http://schemas.microsoft.com/office/drawing/2014/main" xmlns="" id="{215BF822-A74A-4C9C-8A21-209885D5FFF7}"/>
                  </a:ext>
                </a:extLst>
              </p:cNvPr>
              <p:cNvGrpSpPr/>
              <p:nvPr/>
            </p:nvGrpSpPr>
            <p:grpSpPr>
              <a:xfrm>
                <a:off x="4310678" y="3656841"/>
                <a:ext cx="2507314" cy="442738"/>
                <a:chOff x="5243721" y="3328329"/>
                <a:chExt cx="2507314" cy="442738"/>
              </a:xfrm>
            </p:grpSpPr>
            <p:sp>
              <p:nvSpPr>
                <p:cNvPr id="204" name="Прямоугольник 203">
                  <a:extLst>
                    <a:ext uri="{FF2B5EF4-FFF2-40B4-BE49-F238E27FC236}">
                      <a16:creationId xmlns:a16="http://schemas.microsoft.com/office/drawing/2014/main" xmlns="" id="{77943F35-40DD-4E8D-8E46-D844A3A9AC57}"/>
                    </a:ext>
                  </a:extLst>
                </p:cNvPr>
                <p:cNvSpPr/>
                <p:nvPr/>
              </p:nvSpPr>
              <p:spPr>
                <a:xfrm>
                  <a:off x="5243722" y="3328329"/>
                  <a:ext cx="2507313" cy="442738"/>
                </a:xfrm>
                <a:prstGeom prst="rect">
                  <a:avLst/>
                </a:prstGeom>
                <a:solidFill>
                  <a:sysClr val="window" lastClr="FFFFFF">
                    <a:alpha val="96000"/>
                  </a:sysClr>
                </a:solidFill>
                <a:ln w="12700" cap="flat" cmpd="sng" algn="ctr">
                  <a:noFill/>
                  <a:prstDash val="solid"/>
                  <a:miter lim="800000"/>
                </a:ln>
                <a:effectLst>
                  <a:outerShdw blurRad="88900" dist="38100" dir="2700000" algn="tl" rotWithShape="0">
                    <a:prstClr val="black">
                      <a:alpha val="8000"/>
                    </a:prstClr>
                  </a:outerShdw>
                </a:effectLst>
              </p:spPr>
              <p:txBody>
                <a:bodyPr lIns="539501" tIns="0" bIns="0" rtlCol="0" anchor="ctr"/>
                <a:lstStyle/>
                <a:p>
                  <a:pPr defTabSz="680821" fontAlgn="base">
                    <a:lnSpc>
                      <a:spcPct val="90000"/>
                    </a:lnSpc>
                    <a:spcBef>
                      <a:spcPct val="0"/>
                    </a:spcBef>
                    <a:spcAft>
                      <a:spcPct val="0"/>
                    </a:spcAft>
                    <a:defRPr/>
                  </a:pPr>
                  <a:endParaRPr lang="ru-RU" sz="750"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5" name="Прямоугольник 204">
                  <a:extLst>
                    <a:ext uri="{FF2B5EF4-FFF2-40B4-BE49-F238E27FC236}">
                      <a16:creationId xmlns:a16="http://schemas.microsoft.com/office/drawing/2014/main" xmlns="" id="{71A283D8-A002-45A6-8F04-2E9C042CDE8E}"/>
                    </a:ext>
                  </a:extLst>
                </p:cNvPr>
                <p:cNvSpPr/>
                <p:nvPr/>
              </p:nvSpPr>
              <p:spPr>
                <a:xfrm>
                  <a:off x="5267846" y="3386822"/>
                  <a:ext cx="2464283" cy="369673"/>
                </a:xfrm>
                <a:prstGeom prst="rect">
                  <a:avLst/>
                </a:prstGeom>
              </p:spPr>
              <p:txBody>
                <a:bodyPr wrap="square">
                  <a:spAutoFit/>
                </a:bodyPr>
                <a:lstStyle/>
                <a:p>
                  <a:pPr defTabSz="680821" fontAlgn="base">
                    <a:lnSpc>
                      <a:spcPct val="80000"/>
                    </a:lnSpc>
                    <a:spcBef>
                      <a:spcPct val="0"/>
                    </a:spcBef>
                    <a:spcAft>
                      <a:spcPct val="0"/>
                    </a:spcAft>
                    <a:defRPr/>
                  </a:pPr>
                  <a:r>
                    <a:rPr lang="ru-RU" sz="750" kern="0" dirty="0">
                      <a:solidFill>
                        <a:srgbClr val="002060"/>
                      </a:solidFill>
                      <a:latin typeface="Times New Roman" panose="02020603050405020304" pitchFamily="18" charset="0"/>
                      <a:cs typeface="Times New Roman" panose="02020603050405020304" pitchFamily="18" charset="0"/>
                    </a:rPr>
                    <a:t>расчет радиационных защит</a:t>
                  </a:r>
                </a:p>
              </p:txBody>
            </p:sp>
            <p:sp>
              <p:nvSpPr>
                <p:cNvPr id="206" name="TextBox 205">
                  <a:extLst>
                    <a:ext uri="{FF2B5EF4-FFF2-40B4-BE49-F238E27FC236}">
                      <a16:creationId xmlns:a16="http://schemas.microsoft.com/office/drawing/2014/main" xmlns="" id="{4103884C-15E8-4D88-8027-966C90DA9786}"/>
                    </a:ext>
                  </a:extLst>
                </p:cNvPr>
                <p:cNvSpPr txBox="1"/>
                <p:nvPr/>
              </p:nvSpPr>
              <p:spPr>
                <a:xfrm>
                  <a:off x="5243721" y="3340087"/>
                  <a:ext cx="361622" cy="277255"/>
                </a:xfrm>
                <a:prstGeom prst="rect">
                  <a:avLst/>
                </a:prstGeom>
                <a:noFill/>
              </p:spPr>
              <p:txBody>
                <a:bodyPr wrap="none" rtlCol="0">
                  <a:spAutoFit/>
                </a:bodyPr>
                <a:lstStyle/>
                <a:p>
                  <a:pPr defTabSz="685166">
                    <a:defRPr/>
                  </a:pPr>
                  <a:endParaRPr lang="ru-RU" sz="750" kern="0" dirty="0">
                    <a:solidFill>
                      <a:srgbClr val="002060"/>
                    </a:solidFill>
                    <a:latin typeface="Times New Roman" panose="02020603050405020304" pitchFamily="18" charset="0"/>
                    <a:cs typeface="Times New Roman" panose="02020603050405020304" pitchFamily="18" charset="0"/>
                  </a:endParaRPr>
                </a:p>
              </p:txBody>
            </p:sp>
          </p:grpSp>
          <p:sp>
            <p:nvSpPr>
              <p:cNvPr id="203" name="Прямоугольник 202">
                <a:extLst>
                  <a:ext uri="{FF2B5EF4-FFF2-40B4-BE49-F238E27FC236}">
                    <a16:creationId xmlns:a16="http://schemas.microsoft.com/office/drawing/2014/main" xmlns="" id="{489126E1-4133-480D-96A1-BA9387131B08}"/>
                  </a:ext>
                </a:extLst>
              </p:cNvPr>
              <p:cNvSpPr/>
              <p:nvPr/>
            </p:nvSpPr>
            <p:spPr>
              <a:xfrm>
                <a:off x="4294907" y="3668598"/>
                <a:ext cx="45761" cy="416939"/>
              </a:xfrm>
              <a:prstGeom prst="rect">
                <a:avLst/>
              </a:prstGeom>
              <a:solidFill>
                <a:srgbClr val="5B9BD5">
                  <a:lumMod val="75000"/>
                </a:srgbClr>
              </a:solidFill>
              <a:ln w="12700" cap="flat" cmpd="sng" algn="ctr">
                <a:noFill/>
                <a:prstDash val="solid"/>
                <a:miter lim="800000"/>
              </a:ln>
              <a:effectLst/>
            </p:spPr>
            <p:txBody>
              <a:bodyPr rtlCol="0" anchor="ctr"/>
              <a:lstStyle/>
              <a:p>
                <a:pPr marL="107561" defTabSz="680821" fontAlgn="base">
                  <a:lnSpc>
                    <a:spcPct val="90000"/>
                  </a:lnSpc>
                  <a:spcBef>
                    <a:spcPct val="0"/>
                  </a:spcBef>
                  <a:spcAft>
                    <a:spcPct val="0"/>
                  </a:spcAft>
                  <a:defRPr/>
                </a:pPr>
                <a:endParaRPr lang="ru-RU" sz="750" kern="0" dirty="0">
                  <a:solidFill>
                    <a:srgbClr val="002060"/>
                  </a:solidFill>
                  <a:latin typeface="Times New Roman" panose="02020603050405020304" pitchFamily="18" charset="0"/>
                  <a:cs typeface="Times New Roman" panose="02020603050405020304" pitchFamily="18" charset="0"/>
                </a:endParaRPr>
              </a:p>
            </p:txBody>
          </p:sp>
        </p:grpSp>
        <p:sp>
          <p:nvSpPr>
            <p:cNvPr id="201" name="Прямоугольник 200">
              <a:extLst>
                <a:ext uri="{FF2B5EF4-FFF2-40B4-BE49-F238E27FC236}">
                  <a16:creationId xmlns:a16="http://schemas.microsoft.com/office/drawing/2014/main" xmlns="" id="{6D5D89E8-78C5-45C5-8A69-AEB5B12532E8}"/>
                </a:ext>
              </a:extLst>
            </p:cNvPr>
            <p:cNvSpPr/>
            <p:nvPr/>
          </p:nvSpPr>
          <p:spPr bwMode="auto">
            <a:xfrm>
              <a:off x="440346" y="3064612"/>
              <a:ext cx="2513904" cy="430573"/>
            </a:xfrm>
            <a:prstGeom prst="rect">
              <a:avLst/>
            </a:prstGeom>
            <a:noFill/>
            <a:ln w="6350" cap="flat" cmpd="sng" algn="ctr">
              <a:solidFill>
                <a:sysClr val="window" lastClr="FFFFFF">
                  <a:lumMod val="85000"/>
                </a:sysClr>
              </a:solidFill>
              <a:prstDash val="solid"/>
              <a:miter lim="800000"/>
            </a:ln>
            <a:effectLst>
              <a:outerShdw blurRad="88900" dist="38100" dir="2700000" algn="tl" rotWithShape="0">
                <a:prstClr val="black">
                  <a:alpha val="10000"/>
                </a:prstClr>
              </a:outerShdw>
            </a:effectLst>
          </p:spPr>
          <p:txBody>
            <a:bodyPr anchor="ctr"/>
            <a:lstStyle/>
            <a:p>
              <a:pPr algn="ctr" defTabSz="680375">
                <a:defRPr/>
              </a:pPr>
              <a:endParaRPr lang="ru-RU" sz="750" kern="0" dirty="0">
                <a:solidFill>
                  <a:srgbClr val="002060"/>
                </a:solidFill>
                <a:latin typeface="Times New Roman" panose="02020603050405020304" pitchFamily="18" charset="0"/>
                <a:cs typeface="Times New Roman" panose="02020603050405020304" pitchFamily="18" charset="0"/>
              </a:endParaRPr>
            </a:p>
          </p:txBody>
        </p:sp>
      </p:grpSp>
      <p:grpSp>
        <p:nvGrpSpPr>
          <p:cNvPr id="207" name="Группа 206">
            <a:extLst>
              <a:ext uri="{FF2B5EF4-FFF2-40B4-BE49-F238E27FC236}">
                <a16:creationId xmlns:a16="http://schemas.microsoft.com/office/drawing/2014/main" xmlns="" id="{BC01C5AB-CAC6-49CF-904F-663DBA833E67}"/>
              </a:ext>
            </a:extLst>
          </p:cNvPr>
          <p:cNvGrpSpPr/>
          <p:nvPr/>
        </p:nvGrpSpPr>
        <p:grpSpPr>
          <a:xfrm>
            <a:off x="283224" y="4492483"/>
            <a:ext cx="1289485" cy="331747"/>
            <a:chOff x="440346" y="3058906"/>
            <a:chExt cx="2521912" cy="442329"/>
          </a:xfrm>
        </p:grpSpPr>
        <p:grpSp>
          <p:nvGrpSpPr>
            <p:cNvPr id="208" name="Группа 207">
              <a:extLst>
                <a:ext uri="{FF2B5EF4-FFF2-40B4-BE49-F238E27FC236}">
                  <a16:creationId xmlns:a16="http://schemas.microsoft.com/office/drawing/2014/main" xmlns="" id="{D420BC8B-E846-4F5D-AEFD-6843791E855B}"/>
                </a:ext>
              </a:extLst>
            </p:cNvPr>
            <p:cNvGrpSpPr/>
            <p:nvPr/>
          </p:nvGrpSpPr>
          <p:grpSpPr>
            <a:xfrm>
              <a:off x="441506" y="3058906"/>
              <a:ext cx="2520752" cy="442329"/>
              <a:chOff x="4294907" y="3656841"/>
              <a:chExt cx="2523085" cy="442738"/>
            </a:xfrm>
          </p:grpSpPr>
          <p:grpSp>
            <p:nvGrpSpPr>
              <p:cNvPr id="210" name="Группа 209">
                <a:extLst>
                  <a:ext uri="{FF2B5EF4-FFF2-40B4-BE49-F238E27FC236}">
                    <a16:creationId xmlns:a16="http://schemas.microsoft.com/office/drawing/2014/main" xmlns="" id="{215BF822-A74A-4C9C-8A21-209885D5FFF7}"/>
                  </a:ext>
                </a:extLst>
              </p:cNvPr>
              <p:cNvGrpSpPr/>
              <p:nvPr/>
            </p:nvGrpSpPr>
            <p:grpSpPr>
              <a:xfrm>
                <a:off x="4310678" y="3656841"/>
                <a:ext cx="2507314" cy="442738"/>
                <a:chOff x="5243721" y="3328329"/>
                <a:chExt cx="2507314" cy="442738"/>
              </a:xfrm>
            </p:grpSpPr>
            <p:sp>
              <p:nvSpPr>
                <p:cNvPr id="212" name="Прямоугольник 211">
                  <a:extLst>
                    <a:ext uri="{FF2B5EF4-FFF2-40B4-BE49-F238E27FC236}">
                      <a16:creationId xmlns:a16="http://schemas.microsoft.com/office/drawing/2014/main" xmlns="" id="{77943F35-40DD-4E8D-8E46-D844A3A9AC57}"/>
                    </a:ext>
                  </a:extLst>
                </p:cNvPr>
                <p:cNvSpPr/>
                <p:nvPr/>
              </p:nvSpPr>
              <p:spPr>
                <a:xfrm>
                  <a:off x="5243722" y="3328329"/>
                  <a:ext cx="2507313" cy="442738"/>
                </a:xfrm>
                <a:prstGeom prst="rect">
                  <a:avLst/>
                </a:prstGeom>
                <a:solidFill>
                  <a:sysClr val="window" lastClr="FFFFFF">
                    <a:alpha val="96000"/>
                  </a:sysClr>
                </a:solidFill>
                <a:ln w="12700" cap="flat" cmpd="sng" algn="ctr">
                  <a:noFill/>
                  <a:prstDash val="solid"/>
                  <a:miter lim="800000"/>
                </a:ln>
                <a:effectLst>
                  <a:outerShdw blurRad="88900" dist="38100" dir="2700000" algn="tl" rotWithShape="0">
                    <a:prstClr val="black">
                      <a:alpha val="8000"/>
                    </a:prstClr>
                  </a:outerShdw>
                </a:effectLst>
              </p:spPr>
              <p:txBody>
                <a:bodyPr lIns="539501" tIns="0" bIns="0" rtlCol="0" anchor="ctr"/>
                <a:lstStyle/>
                <a:p>
                  <a:pPr defTabSz="680821" fontAlgn="base">
                    <a:lnSpc>
                      <a:spcPct val="90000"/>
                    </a:lnSpc>
                    <a:spcBef>
                      <a:spcPct val="0"/>
                    </a:spcBef>
                    <a:spcAft>
                      <a:spcPct val="0"/>
                    </a:spcAft>
                    <a:defRPr/>
                  </a:pPr>
                  <a:endParaRPr lang="ru-RU" sz="750"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13" name="Прямоугольник 212">
                  <a:extLst>
                    <a:ext uri="{FF2B5EF4-FFF2-40B4-BE49-F238E27FC236}">
                      <a16:creationId xmlns:a16="http://schemas.microsoft.com/office/drawing/2014/main" xmlns="" id="{71A283D8-A002-45A6-8F04-2E9C042CDE8E}"/>
                    </a:ext>
                  </a:extLst>
                </p:cNvPr>
                <p:cNvSpPr/>
                <p:nvPr/>
              </p:nvSpPr>
              <p:spPr>
                <a:xfrm>
                  <a:off x="5267846" y="3437203"/>
                  <a:ext cx="2464283" cy="246449"/>
                </a:xfrm>
                <a:prstGeom prst="rect">
                  <a:avLst/>
                </a:prstGeom>
              </p:spPr>
              <p:txBody>
                <a:bodyPr wrap="square">
                  <a:spAutoFit/>
                </a:bodyPr>
                <a:lstStyle/>
                <a:p>
                  <a:pPr defTabSz="680821" fontAlgn="base">
                    <a:lnSpc>
                      <a:spcPct val="80000"/>
                    </a:lnSpc>
                    <a:spcBef>
                      <a:spcPct val="0"/>
                    </a:spcBef>
                    <a:spcAft>
                      <a:spcPct val="0"/>
                    </a:spcAft>
                    <a:defRPr/>
                  </a:pPr>
                  <a:r>
                    <a:rPr lang="ru-RU" sz="750" kern="0" dirty="0">
                      <a:solidFill>
                        <a:srgbClr val="002060"/>
                      </a:solidFill>
                      <a:latin typeface="Times New Roman" panose="02020603050405020304" pitchFamily="18" charset="0"/>
                      <a:cs typeface="Times New Roman" panose="02020603050405020304" pitchFamily="18" charset="0"/>
                    </a:rPr>
                    <a:t>выбор детектора</a:t>
                  </a:r>
                </a:p>
              </p:txBody>
            </p:sp>
            <p:sp>
              <p:nvSpPr>
                <p:cNvPr id="214" name="TextBox 213">
                  <a:extLst>
                    <a:ext uri="{FF2B5EF4-FFF2-40B4-BE49-F238E27FC236}">
                      <a16:creationId xmlns:a16="http://schemas.microsoft.com/office/drawing/2014/main" xmlns="" id="{4103884C-15E8-4D88-8027-966C90DA9786}"/>
                    </a:ext>
                  </a:extLst>
                </p:cNvPr>
                <p:cNvSpPr txBox="1"/>
                <p:nvPr/>
              </p:nvSpPr>
              <p:spPr>
                <a:xfrm>
                  <a:off x="5243721" y="3340087"/>
                  <a:ext cx="361622" cy="277255"/>
                </a:xfrm>
                <a:prstGeom prst="rect">
                  <a:avLst/>
                </a:prstGeom>
                <a:noFill/>
              </p:spPr>
              <p:txBody>
                <a:bodyPr wrap="none" rtlCol="0">
                  <a:spAutoFit/>
                </a:bodyPr>
                <a:lstStyle/>
                <a:p>
                  <a:pPr defTabSz="685166">
                    <a:defRPr/>
                  </a:pPr>
                  <a:endParaRPr lang="ru-RU" sz="750" kern="0" dirty="0">
                    <a:solidFill>
                      <a:srgbClr val="002060"/>
                    </a:solidFill>
                    <a:latin typeface="Times New Roman" panose="02020603050405020304" pitchFamily="18" charset="0"/>
                    <a:cs typeface="Times New Roman" panose="02020603050405020304" pitchFamily="18" charset="0"/>
                  </a:endParaRPr>
                </a:p>
              </p:txBody>
            </p:sp>
          </p:grpSp>
          <p:sp>
            <p:nvSpPr>
              <p:cNvPr id="211" name="Прямоугольник 210">
                <a:extLst>
                  <a:ext uri="{FF2B5EF4-FFF2-40B4-BE49-F238E27FC236}">
                    <a16:creationId xmlns:a16="http://schemas.microsoft.com/office/drawing/2014/main" xmlns="" id="{489126E1-4133-480D-96A1-BA9387131B08}"/>
                  </a:ext>
                </a:extLst>
              </p:cNvPr>
              <p:cNvSpPr/>
              <p:nvPr/>
            </p:nvSpPr>
            <p:spPr>
              <a:xfrm>
                <a:off x="4294907" y="3668598"/>
                <a:ext cx="45761" cy="416939"/>
              </a:xfrm>
              <a:prstGeom prst="rect">
                <a:avLst/>
              </a:prstGeom>
              <a:solidFill>
                <a:srgbClr val="5B9BD5">
                  <a:lumMod val="75000"/>
                </a:srgbClr>
              </a:solidFill>
              <a:ln w="12700" cap="flat" cmpd="sng" algn="ctr">
                <a:noFill/>
                <a:prstDash val="solid"/>
                <a:miter lim="800000"/>
              </a:ln>
              <a:effectLst/>
            </p:spPr>
            <p:txBody>
              <a:bodyPr rtlCol="0" anchor="ctr"/>
              <a:lstStyle/>
              <a:p>
                <a:pPr marL="107561" defTabSz="680821" fontAlgn="base">
                  <a:lnSpc>
                    <a:spcPct val="90000"/>
                  </a:lnSpc>
                  <a:spcBef>
                    <a:spcPct val="0"/>
                  </a:spcBef>
                  <a:spcAft>
                    <a:spcPct val="0"/>
                  </a:spcAft>
                  <a:defRPr/>
                </a:pPr>
                <a:endParaRPr lang="ru-RU" sz="750" kern="0" dirty="0">
                  <a:solidFill>
                    <a:srgbClr val="002060"/>
                  </a:solidFill>
                  <a:latin typeface="Times New Roman" panose="02020603050405020304" pitchFamily="18" charset="0"/>
                  <a:cs typeface="Times New Roman" panose="02020603050405020304" pitchFamily="18" charset="0"/>
                </a:endParaRPr>
              </a:p>
            </p:txBody>
          </p:sp>
        </p:grpSp>
        <p:sp>
          <p:nvSpPr>
            <p:cNvPr id="209" name="Прямоугольник 208">
              <a:extLst>
                <a:ext uri="{FF2B5EF4-FFF2-40B4-BE49-F238E27FC236}">
                  <a16:creationId xmlns:a16="http://schemas.microsoft.com/office/drawing/2014/main" xmlns="" id="{6D5D89E8-78C5-45C5-8A69-AEB5B12532E8}"/>
                </a:ext>
              </a:extLst>
            </p:cNvPr>
            <p:cNvSpPr/>
            <p:nvPr/>
          </p:nvSpPr>
          <p:spPr bwMode="auto">
            <a:xfrm>
              <a:off x="440346" y="3064612"/>
              <a:ext cx="2513904" cy="430573"/>
            </a:xfrm>
            <a:prstGeom prst="rect">
              <a:avLst/>
            </a:prstGeom>
            <a:noFill/>
            <a:ln w="6350" cap="flat" cmpd="sng" algn="ctr">
              <a:solidFill>
                <a:sysClr val="window" lastClr="FFFFFF">
                  <a:lumMod val="85000"/>
                </a:sysClr>
              </a:solidFill>
              <a:prstDash val="solid"/>
              <a:miter lim="800000"/>
            </a:ln>
            <a:effectLst>
              <a:outerShdw blurRad="88900" dist="38100" dir="2700000" algn="tl" rotWithShape="0">
                <a:prstClr val="black">
                  <a:alpha val="10000"/>
                </a:prstClr>
              </a:outerShdw>
            </a:effectLst>
          </p:spPr>
          <p:txBody>
            <a:bodyPr anchor="ctr"/>
            <a:lstStyle/>
            <a:p>
              <a:pPr algn="ctr" defTabSz="680375">
                <a:defRPr/>
              </a:pPr>
              <a:endParaRPr lang="ru-RU" sz="750" kern="0" dirty="0">
                <a:solidFill>
                  <a:srgbClr val="002060"/>
                </a:solidFill>
                <a:latin typeface="Times New Roman" panose="02020603050405020304" pitchFamily="18" charset="0"/>
                <a:cs typeface="Times New Roman" panose="02020603050405020304" pitchFamily="18" charset="0"/>
              </a:endParaRPr>
            </a:p>
          </p:txBody>
        </p:sp>
      </p:grpSp>
      <p:grpSp>
        <p:nvGrpSpPr>
          <p:cNvPr id="215" name="Группа 214">
            <a:extLst>
              <a:ext uri="{FF2B5EF4-FFF2-40B4-BE49-F238E27FC236}">
                <a16:creationId xmlns:a16="http://schemas.microsoft.com/office/drawing/2014/main" xmlns="" id="{BC01C5AB-CAC6-49CF-904F-663DBA833E67}"/>
              </a:ext>
            </a:extLst>
          </p:cNvPr>
          <p:cNvGrpSpPr/>
          <p:nvPr/>
        </p:nvGrpSpPr>
        <p:grpSpPr>
          <a:xfrm>
            <a:off x="1730204" y="2660905"/>
            <a:ext cx="1289485" cy="381702"/>
            <a:chOff x="440346" y="3058902"/>
            <a:chExt cx="2521912" cy="508936"/>
          </a:xfrm>
        </p:grpSpPr>
        <p:grpSp>
          <p:nvGrpSpPr>
            <p:cNvPr id="216" name="Группа 215">
              <a:extLst>
                <a:ext uri="{FF2B5EF4-FFF2-40B4-BE49-F238E27FC236}">
                  <a16:creationId xmlns:a16="http://schemas.microsoft.com/office/drawing/2014/main" xmlns="" id="{D420BC8B-E846-4F5D-AEFD-6843791E855B}"/>
                </a:ext>
              </a:extLst>
            </p:cNvPr>
            <p:cNvGrpSpPr/>
            <p:nvPr/>
          </p:nvGrpSpPr>
          <p:grpSpPr>
            <a:xfrm>
              <a:off x="441506" y="3058902"/>
              <a:ext cx="2520752" cy="508936"/>
              <a:chOff x="4294907" y="3656841"/>
              <a:chExt cx="2523085" cy="509407"/>
            </a:xfrm>
          </p:grpSpPr>
          <p:grpSp>
            <p:nvGrpSpPr>
              <p:cNvPr id="218" name="Группа 217">
                <a:extLst>
                  <a:ext uri="{FF2B5EF4-FFF2-40B4-BE49-F238E27FC236}">
                    <a16:creationId xmlns:a16="http://schemas.microsoft.com/office/drawing/2014/main" xmlns="" id="{215BF822-A74A-4C9C-8A21-209885D5FFF7}"/>
                  </a:ext>
                </a:extLst>
              </p:cNvPr>
              <p:cNvGrpSpPr/>
              <p:nvPr/>
            </p:nvGrpSpPr>
            <p:grpSpPr>
              <a:xfrm>
                <a:off x="4310678" y="3656841"/>
                <a:ext cx="2507314" cy="509407"/>
                <a:chOff x="5243721" y="3328329"/>
                <a:chExt cx="2507314" cy="509407"/>
              </a:xfrm>
            </p:grpSpPr>
            <p:sp>
              <p:nvSpPr>
                <p:cNvPr id="220" name="Прямоугольник 219">
                  <a:extLst>
                    <a:ext uri="{FF2B5EF4-FFF2-40B4-BE49-F238E27FC236}">
                      <a16:creationId xmlns:a16="http://schemas.microsoft.com/office/drawing/2014/main" xmlns="" id="{77943F35-40DD-4E8D-8E46-D844A3A9AC57}"/>
                    </a:ext>
                  </a:extLst>
                </p:cNvPr>
                <p:cNvSpPr/>
                <p:nvPr/>
              </p:nvSpPr>
              <p:spPr>
                <a:xfrm>
                  <a:off x="5243722" y="3328329"/>
                  <a:ext cx="2507313" cy="442738"/>
                </a:xfrm>
                <a:prstGeom prst="rect">
                  <a:avLst/>
                </a:prstGeom>
                <a:solidFill>
                  <a:sysClr val="window" lastClr="FFFFFF">
                    <a:alpha val="96000"/>
                  </a:sysClr>
                </a:solidFill>
                <a:ln w="12700" cap="flat" cmpd="sng" algn="ctr">
                  <a:noFill/>
                  <a:prstDash val="solid"/>
                  <a:miter lim="800000"/>
                </a:ln>
                <a:effectLst>
                  <a:outerShdw blurRad="88900" dist="38100" dir="2700000" algn="tl" rotWithShape="0">
                    <a:prstClr val="black">
                      <a:alpha val="8000"/>
                    </a:prstClr>
                  </a:outerShdw>
                </a:effectLst>
              </p:spPr>
              <p:txBody>
                <a:bodyPr lIns="539501" tIns="0" bIns="0" rtlCol="0" anchor="ctr"/>
                <a:lstStyle/>
                <a:p>
                  <a:pPr defTabSz="680821" fontAlgn="base">
                    <a:lnSpc>
                      <a:spcPct val="90000"/>
                    </a:lnSpc>
                    <a:spcBef>
                      <a:spcPct val="0"/>
                    </a:spcBef>
                    <a:spcAft>
                      <a:spcPct val="0"/>
                    </a:spcAft>
                    <a:defRPr/>
                  </a:pPr>
                  <a:endParaRPr lang="ru-RU" sz="750" kern="0" dirty="0">
                    <a:solidFill>
                      <a:prstClr val="black"/>
                    </a:solidFill>
                    <a:latin typeface="Roboto Light"/>
                    <a:ea typeface="Calibri" panose="020F0502020204030204" pitchFamily="34" charset="0"/>
                    <a:cs typeface="Times New Roman" panose="02020603050405020304" pitchFamily="18" charset="0"/>
                  </a:endParaRPr>
                </a:p>
              </p:txBody>
            </p:sp>
            <p:sp>
              <p:nvSpPr>
                <p:cNvPr id="221" name="Прямоугольник 220">
                  <a:extLst>
                    <a:ext uri="{FF2B5EF4-FFF2-40B4-BE49-F238E27FC236}">
                      <a16:creationId xmlns:a16="http://schemas.microsoft.com/office/drawing/2014/main" xmlns="" id="{71A283D8-A002-45A6-8F04-2E9C042CDE8E}"/>
                    </a:ext>
                  </a:extLst>
                </p:cNvPr>
                <p:cNvSpPr/>
                <p:nvPr/>
              </p:nvSpPr>
              <p:spPr>
                <a:xfrm>
                  <a:off x="5267846" y="3344838"/>
                  <a:ext cx="2464283" cy="492898"/>
                </a:xfrm>
                <a:prstGeom prst="rect">
                  <a:avLst/>
                </a:prstGeom>
              </p:spPr>
              <p:txBody>
                <a:bodyPr wrap="square">
                  <a:spAutoFit/>
                </a:bodyPr>
                <a:lstStyle/>
                <a:p>
                  <a:pPr defTabSz="680821" fontAlgn="base">
                    <a:lnSpc>
                      <a:spcPct val="80000"/>
                    </a:lnSpc>
                    <a:spcBef>
                      <a:spcPct val="0"/>
                    </a:spcBef>
                    <a:spcAft>
                      <a:spcPct val="0"/>
                    </a:spcAft>
                    <a:defRPr/>
                  </a:pPr>
                  <a:r>
                    <a:rPr lang="ru-RU" sz="750" dirty="0">
                      <a:solidFill>
                        <a:srgbClr val="002060"/>
                      </a:solidFill>
                      <a:latin typeface="Times New Roman" panose="02020603050405020304" pitchFamily="18" charset="0"/>
                      <a:cs typeface="Times New Roman" panose="02020603050405020304" pitchFamily="18" charset="0"/>
                    </a:rPr>
                    <a:t>схемотехническое моделирование электронных схем</a:t>
                  </a:r>
                  <a:endParaRPr lang="ru-RU" sz="750" b="1" kern="0" dirty="0">
                    <a:solidFill>
                      <a:srgbClr val="5B9BD5">
                        <a:lumMod val="50000"/>
                      </a:srgbClr>
                    </a:solidFill>
                    <a:latin typeface="Calibri"/>
                    <a:cs typeface="Arial"/>
                  </a:endParaRPr>
                </a:p>
              </p:txBody>
            </p:sp>
            <p:sp>
              <p:nvSpPr>
                <p:cNvPr id="222" name="TextBox 221">
                  <a:extLst>
                    <a:ext uri="{FF2B5EF4-FFF2-40B4-BE49-F238E27FC236}">
                      <a16:creationId xmlns:a16="http://schemas.microsoft.com/office/drawing/2014/main" xmlns="" id="{4103884C-15E8-4D88-8027-966C90DA9786}"/>
                    </a:ext>
                  </a:extLst>
                </p:cNvPr>
                <p:cNvSpPr txBox="1"/>
                <p:nvPr/>
              </p:nvSpPr>
              <p:spPr>
                <a:xfrm>
                  <a:off x="5243721" y="3340087"/>
                  <a:ext cx="361622" cy="277255"/>
                </a:xfrm>
                <a:prstGeom prst="rect">
                  <a:avLst/>
                </a:prstGeom>
                <a:noFill/>
              </p:spPr>
              <p:txBody>
                <a:bodyPr wrap="none" rtlCol="0">
                  <a:spAutoFit/>
                </a:bodyPr>
                <a:lstStyle/>
                <a:p>
                  <a:pPr defTabSz="685166">
                    <a:defRPr/>
                  </a:pPr>
                  <a:endParaRPr lang="ru-RU" sz="750" kern="0" dirty="0">
                    <a:solidFill>
                      <a:prstClr val="black"/>
                    </a:solidFill>
                    <a:latin typeface="Roboto Light"/>
                  </a:endParaRPr>
                </a:p>
              </p:txBody>
            </p:sp>
          </p:grpSp>
          <p:sp>
            <p:nvSpPr>
              <p:cNvPr id="219" name="Прямоугольник 218">
                <a:extLst>
                  <a:ext uri="{FF2B5EF4-FFF2-40B4-BE49-F238E27FC236}">
                    <a16:creationId xmlns:a16="http://schemas.microsoft.com/office/drawing/2014/main" xmlns="" id="{489126E1-4133-480D-96A1-BA9387131B08}"/>
                  </a:ext>
                </a:extLst>
              </p:cNvPr>
              <p:cNvSpPr/>
              <p:nvPr/>
            </p:nvSpPr>
            <p:spPr>
              <a:xfrm>
                <a:off x="4294907" y="3668598"/>
                <a:ext cx="45761" cy="416939"/>
              </a:xfrm>
              <a:prstGeom prst="rect">
                <a:avLst/>
              </a:prstGeom>
              <a:solidFill>
                <a:srgbClr val="5B9BD5">
                  <a:lumMod val="75000"/>
                </a:srgbClr>
              </a:solidFill>
              <a:ln w="12700" cap="flat" cmpd="sng" algn="ctr">
                <a:noFill/>
                <a:prstDash val="solid"/>
                <a:miter lim="800000"/>
              </a:ln>
              <a:effectLst/>
            </p:spPr>
            <p:txBody>
              <a:bodyPr rtlCol="0" anchor="ctr"/>
              <a:lstStyle/>
              <a:p>
                <a:pPr marL="107561" defTabSz="680821" fontAlgn="base">
                  <a:lnSpc>
                    <a:spcPct val="90000"/>
                  </a:lnSpc>
                  <a:spcBef>
                    <a:spcPct val="0"/>
                  </a:spcBef>
                  <a:spcAft>
                    <a:spcPct val="0"/>
                  </a:spcAft>
                  <a:defRPr/>
                </a:pPr>
                <a:endParaRPr lang="ru-RU" sz="750" kern="0" dirty="0">
                  <a:solidFill>
                    <a:srgbClr val="18164A"/>
                  </a:solidFill>
                  <a:latin typeface="Roboto Light"/>
                  <a:cs typeface="Arial" panose="020B0604020202020204" pitchFamily="34" charset="0"/>
                </a:endParaRPr>
              </a:p>
            </p:txBody>
          </p:sp>
        </p:grpSp>
        <p:sp>
          <p:nvSpPr>
            <p:cNvPr id="217" name="Прямоугольник 216">
              <a:extLst>
                <a:ext uri="{FF2B5EF4-FFF2-40B4-BE49-F238E27FC236}">
                  <a16:creationId xmlns:a16="http://schemas.microsoft.com/office/drawing/2014/main" xmlns="" id="{6D5D89E8-78C5-45C5-8A69-AEB5B12532E8}"/>
                </a:ext>
              </a:extLst>
            </p:cNvPr>
            <p:cNvSpPr/>
            <p:nvPr/>
          </p:nvSpPr>
          <p:spPr bwMode="auto">
            <a:xfrm>
              <a:off x="440346" y="3064612"/>
              <a:ext cx="2513904" cy="430573"/>
            </a:xfrm>
            <a:prstGeom prst="rect">
              <a:avLst/>
            </a:prstGeom>
            <a:noFill/>
            <a:ln w="6350" cap="flat" cmpd="sng" algn="ctr">
              <a:solidFill>
                <a:sysClr val="window" lastClr="FFFFFF">
                  <a:lumMod val="85000"/>
                </a:sysClr>
              </a:solidFill>
              <a:prstDash val="solid"/>
              <a:miter lim="800000"/>
            </a:ln>
            <a:effectLst>
              <a:outerShdw blurRad="88900" dist="38100" dir="2700000" algn="tl" rotWithShape="0">
                <a:prstClr val="black">
                  <a:alpha val="10000"/>
                </a:prstClr>
              </a:outerShdw>
            </a:effectLst>
          </p:spPr>
          <p:txBody>
            <a:bodyPr anchor="ctr"/>
            <a:lstStyle/>
            <a:p>
              <a:pPr algn="ctr" defTabSz="680375">
                <a:defRPr/>
              </a:pPr>
              <a:endParaRPr lang="ru-RU" sz="1349" kern="0" dirty="0">
                <a:solidFill>
                  <a:prstClr val="white"/>
                </a:solidFill>
                <a:latin typeface="PlumbC"/>
                <a:cs typeface="Arial" panose="020B0604020202020204" pitchFamily="34" charset="0"/>
              </a:endParaRPr>
            </a:p>
          </p:txBody>
        </p:sp>
      </p:grpSp>
      <p:grpSp>
        <p:nvGrpSpPr>
          <p:cNvPr id="223" name="Группа 222">
            <a:extLst>
              <a:ext uri="{FF2B5EF4-FFF2-40B4-BE49-F238E27FC236}">
                <a16:creationId xmlns:a16="http://schemas.microsoft.com/office/drawing/2014/main" xmlns="" id="{BC01C5AB-CAC6-49CF-904F-663DBA833E67}"/>
              </a:ext>
            </a:extLst>
          </p:cNvPr>
          <p:cNvGrpSpPr/>
          <p:nvPr/>
        </p:nvGrpSpPr>
        <p:grpSpPr>
          <a:xfrm>
            <a:off x="1738854" y="3028670"/>
            <a:ext cx="1289485" cy="331747"/>
            <a:chOff x="440346" y="3058906"/>
            <a:chExt cx="2521912" cy="442329"/>
          </a:xfrm>
        </p:grpSpPr>
        <p:grpSp>
          <p:nvGrpSpPr>
            <p:cNvPr id="224" name="Группа 223">
              <a:extLst>
                <a:ext uri="{FF2B5EF4-FFF2-40B4-BE49-F238E27FC236}">
                  <a16:creationId xmlns:a16="http://schemas.microsoft.com/office/drawing/2014/main" xmlns="" id="{D420BC8B-E846-4F5D-AEFD-6843791E855B}"/>
                </a:ext>
              </a:extLst>
            </p:cNvPr>
            <p:cNvGrpSpPr/>
            <p:nvPr/>
          </p:nvGrpSpPr>
          <p:grpSpPr>
            <a:xfrm>
              <a:off x="441506" y="3058906"/>
              <a:ext cx="2520752" cy="442329"/>
              <a:chOff x="4294907" y="3656841"/>
              <a:chExt cx="2523085" cy="442738"/>
            </a:xfrm>
          </p:grpSpPr>
          <p:grpSp>
            <p:nvGrpSpPr>
              <p:cNvPr id="226" name="Группа 225">
                <a:extLst>
                  <a:ext uri="{FF2B5EF4-FFF2-40B4-BE49-F238E27FC236}">
                    <a16:creationId xmlns:a16="http://schemas.microsoft.com/office/drawing/2014/main" xmlns="" id="{215BF822-A74A-4C9C-8A21-209885D5FFF7}"/>
                  </a:ext>
                </a:extLst>
              </p:cNvPr>
              <p:cNvGrpSpPr/>
              <p:nvPr/>
            </p:nvGrpSpPr>
            <p:grpSpPr>
              <a:xfrm>
                <a:off x="4310678" y="3656841"/>
                <a:ext cx="2507314" cy="442738"/>
                <a:chOff x="5243721" y="3328329"/>
                <a:chExt cx="2507314" cy="442738"/>
              </a:xfrm>
            </p:grpSpPr>
            <p:sp>
              <p:nvSpPr>
                <p:cNvPr id="228" name="Прямоугольник 227">
                  <a:extLst>
                    <a:ext uri="{FF2B5EF4-FFF2-40B4-BE49-F238E27FC236}">
                      <a16:creationId xmlns:a16="http://schemas.microsoft.com/office/drawing/2014/main" xmlns="" id="{77943F35-40DD-4E8D-8E46-D844A3A9AC57}"/>
                    </a:ext>
                  </a:extLst>
                </p:cNvPr>
                <p:cNvSpPr/>
                <p:nvPr/>
              </p:nvSpPr>
              <p:spPr>
                <a:xfrm>
                  <a:off x="5243722" y="3328329"/>
                  <a:ext cx="2507313" cy="442738"/>
                </a:xfrm>
                <a:prstGeom prst="rect">
                  <a:avLst/>
                </a:prstGeom>
                <a:solidFill>
                  <a:sysClr val="window" lastClr="FFFFFF">
                    <a:alpha val="96000"/>
                  </a:sysClr>
                </a:solidFill>
                <a:ln w="12700" cap="flat" cmpd="sng" algn="ctr">
                  <a:noFill/>
                  <a:prstDash val="solid"/>
                  <a:miter lim="800000"/>
                </a:ln>
                <a:effectLst>
                  <a:outerShdw blurRad="88900" dist="38100" dir="2700000" algn="tl" rotWithShape="0">
                    <a:prstClr val="black">
                      <a:alpha val="8000"/>
                    </a:prstClr>
                  </a:outerShdw>
                </a:effectLst>
              </p:spPr>
              <p:txBody>
                <a:bodyPr lIns="539501" tIns="0" bIns="0" rtlCol="0" anchor="ctr"/>
                <a:lstStyle/>
                <a:p>
                  <a:pPr defTabSz="680821" fontAlgn="base">
                    <a:lnSpc>
                      <a:spcPct val="90000"/>
                    </a:lnSpc>
                    <a:spcBef>
                      <a:spcPct val="0"/>
                    </a:spcBef>
                    <a:spcAft>
                      <a:spcPct val="0"/>
                    </a:spcAft>
                    <a:defRPr/>
                  </a:pPr>
                  <a:endParaRPr lang="ru-RU" sz="750"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29" name="Прямоугольник 228">
                  <a:extLst>
                    <a:ext uri="{FF2B5EF4-FFF2-40B4-BE49-F238E27FC236}">
                      <a16:creationId xmlns:a16="http://schemas.microsoft.com/office/drawing/2014/main" xmlns="" id="{71A283D8-A002-45A6-8F04-2E9C042CDE8E}"/>
                    </a:ext>
                  </a:extLst>
                </p:cNvPr>
                <p:cNvSpPr/>
                <p:nvPr/>
              </p:nvSpPr>
              <p:spPr>
                <a:xfrm>
                  <a:off x="5267846" y="3390601"/>
                  <a:ext cx="2464283" cy="369673"/>
                </a:xfrm>
                <a:prstGeom prst="rect">
                  <a:avLst/>
                </a:prstGeom>
              </p:spPr>
              <p:txBody>
                <a:bodyPr wrap="square">
                  <a:spAutoFit/>
                </a:bodyPr>
                <a:lstStyle/>
                <a:p>
                  <a:pPr defTabSz="680821" fontAlgn="base">
                    <a:lnSpc>
                      <a:spcPct val="80000"/>
                    </a:lnSpc>
                    <a:spcBef>
                      <a:spcPct val="0"/>
                    </a:spcBef>
                    <a:spcAft>
                      <a:spcPct val="0"/>
                    </a:spcAft>
                    <a:defRPr/>
                  </a:pPr>
                  <a:r>
                    <a:rPr lang="ru-RU" sz="750" dirty="0">
                      <a:solidFill>
                        <a:srgbClr val="002060"/>
                      </a:solidFill>
                      <a:latin typeface="Times New Roman" panose="02020603050405020304" pitchFamily="18" charset="0"/>
                      <a:cs typeface="Times New Roman" panose="02020603050405020304" pitchFamily="18" charset="0"/>
                    </a:rPr>
                    <a:t>оптимизация параметров схемы</a:t>
                  </a:r>
                  <a:endParaRPr lang="ru-RU" sz="750" b="1" kern="0" dirty="0">
                    <a:solidFill>
                      <a:srgbClr val="002060"/>
                    </a:solidFill>
                    <a:latin typeface="Times New Roman" panose="02020603050405020304" pitchFamily="18" charset="0"/>
                    <a:cs typeface="Times New Roman" panose="02020603050405020304" pitchFamily="18" charset="0"/>
                  </a:endParaRPr>
                </a:p>
              </p:txBody>
            </p:sp>
            <p:sp>
              <p:nvSpPr>
                <p:cNvPr id="230" name="TextBox 229">
                  <a:extLst>
                    <a:ext uri="{FF2B5EF4-FFF2-40B4-BE49-F238E27FC236}">
                      <a16:creationId xmlns:a16="http://schemas.microsoft.com/office/drawing/2014/main" xmlns="" id="{4103884C-15E8-4D88-8027-966C90DA9786}"/>
                    </a:ext>
                  </a:extLst>
                </p:cNvPr>
                <p:cNvSpPr txBox="1"/>
                <p:nvPr/>
              </p:nvSpPr>
              <p:spPr>
                <a:xfrm>
                  <a:off x="5243721" y="3340087"/>
                  <a:ext cx="361622" cy="277255"/>
                </a:xfrm>
                <a:prstGeom prst="rect">
                  <a:avLst/>
                </a:prstGeom>
                <a:noFill/>
              </p:spPr>
              <p:txBody>
                <a:bodyPr wrap="none" rtlCol="0">
                  <a:spAutoFit/>
                </a:bodyPr>
                <a:lstStyle/>
                <a:p>
                  <a:pPr defTabSz="685166">
                    <a:defRPr/>
                  </a:pPr>
                  <a:endParaRPr lang="ru-RU" sz="750" kern="0" dirty="0">
                    <a:solidFill>
                      <a:srgbClr val="002060"/>
                    </a:solidFill>
                    <a:latin typeface="Times New Roman" panose="02020603050405020304" pitchFamily="18" charset="0"/>
                    <a:cs typeface="Times New Roman" panose="02020603050405020304" pitchFamily="18" charset="0"/>
                  </a:endParaRPr>
                </a:p>
              </p:txBody>
            </p:sp>
          </p:grpSp>
          <p:sp>
            <p:nvSpPr>
              <p:cNvPr id="227" name="Прямоугольник 226">
                <a:extLst>
                  <a:ext uri="{FF2B5EF4-FFF2-40B4-BE49-F238E27FC236}">
                    <a16:creationId xmlns:a16="http://schemas.microsoft.com/office/drawing/2014/main" xmlns="" id="{489126E1-4133-480D-96A1-BA9387131B08}"/>
                  </a:ext>
                </a:extLst>
              </p:cNvPr>
              <p:cNvSpPr/>
              <p:nvPr/>
            </p:nvSpPr>
            <p:spPr>
              <a:xfrm>
                <a:off x="4294907" y="3668598"/>
                <a:ext cx="45761" cy="416939"/>
              </a:xfrm>
              <a:prstGeom prst="rect">
                <a:avLst/>
              </a:prstGeom>
              <a:solidFill>
                <a:srgbClr val="5B9BD5">
                  <a:lumMod val="75000"/>
                </a:srgbClr>
              </a:solidFill>
              <a:ln w="12700" cap="flat" cmpd="sng" algn="ctr">
                <a:noFill/>
                <a:prstDash val="solid"/>
                <a:miter lim="800000"/>
              </a:ln>
              <a:effectLst/>
            </p:spPr>
            <p:txBody>
              <a:bodyPr rtlCol="0" anchor="ctr"/>
              <a:lstStyle/>
              <a:p>
                <a:pPr marL="107561" defTabSz="680821" fontAlgn="base">
                  <a:lnSpc>
                    <a:spcPct val="90000"/>
                  </a:lnSpc>
                  <a:spcBef>
                    <a:spcPct val="0"/>
                  </a:spcBef>
                  <a:spcAft>
                    <a:spcPct val="0"/>
                  </a:spcAft>
                  <a:defRPr/>
                </a:pPr>
                <a:endParaRPr lang="ru-RU" sz="750" kern="0" dirty="0">
                  <a:solidFill>
                    <a:srgbClr val="002060"/>
                  </a:solidFill>
                  <a:latin typeface="Times New Roman" panose="02020603050405020304" pitchFamily="18" charset="0"/>
                  <a:cs typeface="Times New Roman" panose="02020603050405020304" pitchFamily="18" charset="0"/>
                </a:endParaRPr>
              </a:p>
            </p:txBody>
          </p:sp>
        </p:grpSp>
        <p:sp>
          <p:nvSpPr>
            <p:cNvPr id="225" name="Прямоугольник 224">
              <a:extLst>
                <a:ext uri="{FF2B5EF4-FFF2-40B4-BE49-F238E27FC236}">
                  <a16:creationId xmlns:a16="http://schemas.microsoft.com/office/drawing/2014/main" xmlns="" id="{6D5D89E8-78C5-45C5-8A69-AEB5B12532E8}"/>
                </a:ext>
              </a:extLst>
            </p:cNvPr>
            <p:cNvSpPr/>
            <p:nvPr/>
          </p:nvSpPr>
          <p:spPr bwMode="auto">
            <a:xfrm>
              <a:off x="440346" y="3064612"/>
              <a:ext cx="2513904" cy="430573"/>
            </a:xfrm>
            <a:prstGeom prst="rect">
              <a:avLst/>
            </a:prstGeom>
            <a:noFill/>
            <a:ln w="6350" cap="flat" cmpd="sng" algn="ctr">
              <a:solidFill>
                <a:sysClr val="window" lastClr="FFFFFF">
                  <a:lumMod val="85000"/>
                </a:sysClr>
              </a:solidFill>
              <a:prstDash val="solid"/>
              <a:miter lim="800000"/>
            </a:ln>
            <a:effectLst>
              <a:outerShdw blurRad="88900" dist="38100" dir="2700000" algn="tl" rotWithShape="0">
                <a:prstClr val="black">
                  <a:alpha val="10000"/>
                </a:prstClr>
              </a:outerShdw>
            </a:effectLst>
          </p:spPr>
          <p:txBody>
            <a:bodyPr anchor="ctr"/>
            <a:lstStyle/>
            <a:p>
              <a:pPr algn="ctr" defTabSz="680375">
                <a:defRPr/>
              </a:pPr>
              <a:endParaRPr lang="ru-RU" sz="750" kern="0" dirty="0">
                <a:solidFill>
                  <a:srgbClr val="002060"/>
                </a:solidFill>
                <a:latin typeface="Times New Roman" panose="02020603050405020304" pitchFamily="18" charset="0"/>
                <a:cs typeface="Times New Roman" panose="02020603050405020304" pitchFamily="18" charset="0"/>
              </a:endParaRPr>
            </a:p>
          </p:txBody>
        </p:sp>
      </p:grpSp>
      <p:grpSp>
        <p:nvGrpSpPr>
          <p:cNvPr id="231" name="Группа 230">
            <a:extLst>
              <a:ext uri="{FF2B5EF4-FFF2-40B4-BE49-F238E27FC236}">
                <a16:creationId xmlns:a16="http://schemas.microsoft.com/office/drawing/2014/main" xmlns="" id="{BC01C5AB-CAC6-49CF-904F-663DBA833E67}"/>
              </a:ext>
            </a:extLst>
          </p:cNvPr>
          <p:cNvGrpSpPr/>
          <p:nvPr/>
        </p:nvGrpSpPr>
        <p:grpSpPr>
          <a:xfrm>
            <a:off x="1737817" y="3399380"/>
            <a:ext cx="1289485" cy="331747"/>
            <a:chOff x="440346" y="3058906"/>
            <a:chExt cx="2521912" cy="442329"/>
          </a:xfrm>
        </p:grpSpPr>
        <p:grpSp>
          <p:nvGrpSpPr>
            <p:cNvPr id="232" name="Группа 231">
              <a:extLst>
                <a:ext uri="{FF2B5EF4-FFF2-40B4-BE49-F238E27FC236}">
                  <a16:creationId xmlns:a16="http://schemas.microsoft.com/office/drawing/2014/main" xmlns="" id="{D420BC8B-E846-4F5D-AEFD-6843791E855B}"/>
                </a:ext>
              </a:extLst>
            </p:cNvPr>
            <p:cNvGrpSpPr/>
            <p:nvPr/>
          </p:nvGrpSpPr>
          <p:grpSpPr>
            <a:xfrm>
              <a:off x="441506" y="3058906"/>
              <a:ext cx="2520752" cy="442329"/>
              <a:chOff x="4294907" y="3656841"/>
              <a:chExt cx="2523085" cy="442738"/>
            </a:xfrm>
          </p:grpSpPr>
          <p:grpSp>
            <p:nvGrpSpPr>
              <p:cNvPr id="234" name="Группа 233">
                <a:extLst>
                  <a:ext uri="{FF2B5EF4-FFF2-40B4-BE49-F238E27FC236}">
                    <a16:creationId xmlns:a16="http://schemas.microsoft.com/office/drawing/2014/main" xmlns="" id="{215BF822-A74A-4C9C-8A21-209885D5FFF7}"/>
                  </a:ext>
                </a:extLst>
              </p:cNvPr>
              <p:cNvGrpSpPr/>
              <p:nvPr/>
            </p:nvGrpSpPr>
            <p:grpSpPr>
              <a:xfrm>
                <a:off x="4310678" y="3656841"/>
                <a:ext cx="2507314" cy="442738"/>
                <a:chOff x="5243721" y="3328329"/>
                <a:chExt cx="2507314" cy="442738"/>
              </a:xfrm>
            </p:grpSpPr>
            <p:sp>
              <p:nvSpPr>
                <p:cNvPr id="236" name="Прямоугольник 235">
                  <a:extLst>
                    <a:ext uri="{FF2B5EF4-FFF2-40B4-BE49-F238E27FC236}">
                      <a16:creationId xmlns:a16="http://schemas.microsoft.com/office/drawing/2014/main" xmlns="" id="{77943F35-40DD-4E8D-8E46-D844A3A9AC57}"/>
                    </a:ext>
                  </a:extLst>
                </p:cNvPr>
                <p:cNvSpPr/>
                <p:nvPr/>
              </p:nvSpPr>
              <p:spPr>
                <a:xfrm>
                  <a:off x="5243722" y="3328329"/>
                  <a:ext cx="2507313" cy="442738"/>
                </a:xfrm>
                <a:prstGeom prst="rect">
                  <a:avLst/>
                </a:prstGeom>
                <a:solidFill>
                  <a:sysClr val="window" lastClr="FFFFFF">
                    <a:alpha val="96000"/>
                  </a:sysClr>
                </a:solidFill>
                <a:ln w="12700" cap="flat" cmpd="sng" algn="ctr">
                  <a:noFill/>
                  <a:prstDash val="solid"/>
                  <a:miter lim="800000"/>
                </a:ln>
                <a:effectLst>
                  <a:outerShdw blurRad="88900" dist="38100" dir="2700000" algn="tl" rotWithShape="0">
                    <a:prstClr val="black">
                      <a:alpha val="8000"/>
                    </a:prstClr>
                  </a:outerShdw>
                </a:effectLst>
              </p:spPr>
              <p:txBody>
                <a:bodyPr lIns="539501" tIns="0" bIns="0" rtlCol="0" anchor="ctr"/>
                <a:lstStyle/>
                <a:p>
                  <a:pPr defTabSz="680821" fontAlgn="base">
                    <a:lnSpc>
                      <a:spcPct val="90000"/>
                    </a:lnSpc>
                    <a:spcBef>
                      <a:spcPct val="0"/>
                    </a:spcBef>
                    <a:spcAft>
                      <a:spcPct val="0"/>
                    </a:spcAft>
                    <a:defRPr/>
                  </a:pPr>
                  <a:endParaRPr lang="ru-RU" sz="750"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37" name="Прямоугольник 236">
                  <a:extLst>
                    <a:ext uri="{FF2B5EF4-FFF2-40B4-BE49-F238E27FC236}">
                      <a16:creationId xmlns:a16="http://schemas.microsoft.com/office/drawing/2014/main" xmlns="" id="{71A283D8-A002-45A6-8F04-2E9C042CDE8E}"/>
                    </a:ext>
                  </a:extLst>
                </p:cNvPr>
                <p:cNvSpPr/>
                <p:nvPr/>
              </p:nvSpPr>
              <p:spPr>
                <a:xfrm>
                  <a:off x="5267846" y="3382973"/>
                  <a:ext cx="2464283" cy="369673"/>
                </a:xfrm>
                <a:prstGeom prst="rect">
                  <a:avLst/>
                </a:prstGeom>
              </p:spPr>
              <p:txBody>
                <a:bodyPr wrap="square">
                  <a:spAutoFit/>
                </a:bodyPr>
                <a:lstStyle/>
                <a:p>
                  <a:pPr defTabSz="680821" fontAlgn="base">
                    <a:lnSpc>
                      <a:spcPct val="80000"/>
                    </a:lnSpc>
                    <a:spcBef>
                      <a:spcPct val="0"/>
                    </a:spcBef>
                    <a:spcAft>
                      <a:spcPct val="0"/>
                    </a:spcAft>
                    <a:defRPr/>
                  </a:pPr>
                  <a:r>
                    <a:rPr lang="ru-RU" sz="750" dirty="0">
                      <a:solidFill>
                        <a:srgbClr val="002060"/>
                      </a:solidFill>
                      <a:latin typeface="Times New Roman" panose="02020603050405020304" pitchFamily="18" charset="0"/>
                      <a:cs typeface="Times New Roman" panose="02020603050405020304" pitchFamily="18" charset="0"/>
                    </a:rPr>
                    <a:t>температурный анализ схемы</a:t>
                  </a:r>
                  <a:endParaRPr lang="ru-RU" sz="750" b="1" kern="0" dirty="0">
                    <a:solidFill>
                      <a:srgbClr val="002060"/>
                    </a:solidFill>
                    <a:latin typeface="Times New Roman" panose="02020603050405020304" pitchFamily="18" charset="0"/>
                    <a:cs typeface="Times New Roman" panose="02020603050405020304" pitchFamily="18" charset="0"/>
                  </a:endParaRPr>
                </a:p>
              </p:txBody>
            </p:sp>
            <p:sp>
              <p:nvSpPr>
                <p:cNvPr id="238" name="TextBox 237">
                  <a:extLst>
                    <a:ext uri="{FF2B5EF4-FFF2-40B4-BE49-F238E27FC236}">
                      <a16:creationId xmlns:a16="http://schemas.microsoft.com/office/drawing/2014/main" xmlns="" id="{4103884C-15E8-4D88-8027-966C90DA9786}"/>
                    </a:ext>
                  </a:extLst>
                </p:cNvPr>
                <p:cNvSpPr txBox="1"/>
                <p:nvPr/>
              </p:nvSpPr>
              <p:spPr>
                <a:xfrm>
                  <a:off x="5243721" y="3340087"/>
                  <a:ext cx="361622" cy="277255"/>
                </a:xfrm>
                <a:prstGeom prst="rect">
                  <a:avLst/>
                </a:prstGeom>
                <a:noFill/>
              </p:spPr>
              <p:txBody>
                <a:bodyPr wrap="none" rtlCol="0">
                  <a:spAutoFit/>
                </a:bodyPr>
                <a:lstStyle/>
                <a:p>
                  <a:pPr defTabSz="685166">
                    <a:defRPr/>
                  </a:pPr>
                  <a:endParaRPr lang="ru-RU" sz="750" kern="0" dirty="0">
                    <a:solidFill>
                      <a:srgbClr val="002060"/>
                    </a:solidFill>
                    <a:latin typeface="Times New Roman" panose="02020603050405020304" pitchFamily="18" charset="0"/>
                    <a:cs typeface="Times New Roman" panose="02020603050405020304" pitchFamily="18" charset="0"/>
                  </a:endParaRPr>
                </a:p>
              </p:txBody>
            </p:sp>
          </p:grpSp>
          <p:sp>
            <p:nvSpPr>
              <p:cNvPr id="235" name="Прямоугольник 234">
                <a:extLst>
                  <a:ext uri="{FF2B5EF4-FFF2-40B4-BE49-F238E27FC236}">
                    <a16:creationId xmlns:a16="http://schemas.microsoft.com/office/drawing/2014/main" xmlns="" id="{489126E1-4133-480D-96A1-BA9387131B08}"/>
                  </a:ext>
                </a:extLst>
              </p:cNvPr>
              <p:cNvSpPr/>
              <p:nvPr/>
            </p:nvSpPr>
            <p:spPr>
              <a:xfrm>
                <a:off x="4294907" y="3668598"/>
                <a:ext cx="45761" cy="416939"/>
              </a:xfrm>
              <a:prstGeom prst="rect">
                <a:avLst/>
              </a:prstGeom>
              <a:solidFill>
                <a:srgbClr val="5B9BD5">
                  <a:lumMod val="75000"/>
                </a:srgbClr>
              </a:solidFill>
              <a:ln w="12700" cap="flat" cmpd="sng" algn="ctr">
                <a:noFill/>
                <a:prstDash val="solid"/>
                <a:miter lim="800000"/>
              </a:ln>
              <a:effectLst/>
            </p:spPr>
            <p:txBody>
              <a:bodyPr rtlCol="0" anchor="ctr"/>
              <a:lstStyle/>
              <a:p>
                <a:pPr marL="107561" defTabSz="680821" fontAlgn="base">
                  <a:lnSpc>
                    <a:spcPct val="90000"/>
                  </a:lnSpc>
                  <a:spcBef>
                    <a:spcPct val="0"/>
                  </a:spcBef>
                  <a:spcAft>
                    <a:spcPct val="0"/>
                  </a:spcAft>
                  <a:defRPr/>
                </a:pPr>
                <a:endParaRPr lang="ru-RU" sz="750" kern="0" dirty="0">
                  <a:solidFill>
                    <a:srgbClr val="002060"/>
                  </a:solidFill>
                  <a:latin typeface="Times New Roman" panose="02020603050405020304" pitchFamily="18" charset="0"/>
                  <a:cs typeface="Times New Roman" panose="02020603050405020304" pitchFamily="18" charset="0"/>
                </a:endParaRPr>
              </a:p>
            </p:txBody>
          </p:sp>
        </p:grpSp>
        <p:sp>
          <p:nvSpPr>
            <p:cNvPr id="233" name="Прямоугольник 232">
              <a:extLst>
                <a:ext uri="{FF2B5EF4-FFF2-40B4-BE49-F238E27FC236}">
                  <a16:creationId xmlns:a16="http://schemas.microsoft.com/office/drawing/2014/main" xmlns="" id="{6D5D89E8-78C5-45C5-8A69-AEB5B12532E8}"/>
                </a:ext>
              </a:extLst>
            </p:cNvPr>
            <p:cNvSpPr/>
            <p:nvPr/>
          </p:nvSpPr>
          <p:spPr bwMode="auto">
            <a:xfrm>
              <a:off x="440346" y="3064612"/>
              <a:ext cx="2513904" cy="430573"/>
            </a:xfrm>
            <a:prstGeom prst="rect">
              <a:avLst/>
            </a:prstGeom>
            <a:noFill/>
            <a:ln w="6350" cap="flat" cmpd="sng" algn="ctr">
              <a:solidFill>
                <a:sysClr val="window" lastClr="FFFFFF">
                  <a:lumMod val="85000"/>
                </a:sysClr>
              </a:solidFill>
              <a:prstDash val="solid"/>
              <a:miter lim="800000"/>
            </a:ln>
            <a:effectLst>
              <a:outerShdw blurRad="88900" dist="38100" dir="2700000" algn="tl" rotWithShape="0">
                <a:prstClr val="black">
                  <a:alpha val="10000"/>
                </a:prstClr>
              </a:outerShdw>
            </a:effectLst>
          </p:spPr>
          <p:txBody>
            <a:bodyPr anchor="ctr"/>
            <a:lstStyle/>
            <a:p>
              <a:pPr algn="ctr" defTabSz="680375">
                <a:defRPr/>
              </a:pPr>
              <a:endParaRPr lang="ru-RU" sz="750" kern="0" dirty="0">
                <a:solidFill>
                  <a:srgbClr val="002060"/>
                </a:solidFill>
                <a:latin typeface="Times New Roman" panose="02020603050405020304" pitchFamily="18" charset="0"/>
                <a:cs typeface="Times New Roman" panose="02020603050405020304" pitchFamily="18" charset="0"/>
              </a:endParaRPr>
            </a:p>
          </p:txBody>
        </p:sp>
      </p:grpSp>
      <p:grpSp>
        <p:nvGrpSpPr>
          <p:cNvPr id="239" name="Группа 238">
            <a:extLst>
              <a:ext uri="{FF2B5EF4-FFF2-40B4-BE49-F238E27FC236}">
                <a16:creationId xmlns:a16="http://schemas.microsoft.com/office/drawing/2014/main" xmlns="" id="{BC01C5AB-CAC6-49CF-904F-663DBA833E67}"/>
              </a:ext>
            </a:extLst>
          </p:cNvPr>
          <p:cNvGrpSpPr/>
          <p:nvPr/>
        </p:nvGrpSpPr>
        <p:grpSpPr>
          <a:xfrm>
            <a:off x="1737817" y="3762248"/>
            <a:ext cx="1289485" cy="331747"/>
            <a:chOff x="440346" y="3058906"/>
            <a:chExt cx="2521912" cy="442329"/>
          </a:xfrm>
        </p:grpSpPr>
        <p:grpSp>
          <p:nvGrpSpPr>
            <p:cNvPr id="240" name="Группа 239">
              <a:extLst>
                <a:ext uri="{FF2B5EF4-FFF2-40B4-BE49-F238E27FC236}">
                  <a16:creationId xmlns:a16="http://schemas.microsoft.com/office/drawing/2014/main" xmlns="" id="{D420BC8B-E846-4F5D-AEFD-6843791E855B}"/>
                </a:ext>
              </a:extLst>
            </p:cNvPr>
            <p:cNvGrpSpPr/>
            <p:nvPr/>
          </p:nvGrpSpPr>
          <p:grpSpPr>
            <a:xfrm>
              <a:off x="441506" y="3058906"/>
              <a:ext cx="2520752" cy="442329"/>
              <a:chOff x="4294907" y="3656841"/>
              <a:chExt cx="2523085" cy="442738"/>
            </a:xfrm>
          </p:grpSpPr>
          <p:grpSp>
            <p:nvGrpSpPr>
              <p:cNvPr id="242" name="Группа 241">
                <a:extLst>
                  <a:ext uri="{FF2B5EF4-FFF2-40B4-BE49-F238E27FC236}">
                    <a16:creationId xmlns:a16="http://schemas.microsoft.com/office/drawing/2014/main" xmlns="" id="{215BF822-A74A-4C9C-8A21-209885D5FFF7}"/>
                  </a:ext>
                </a:extLst>
              </p:cNvPr>
              <p:cNvGrpSpPr/>
              <p:nvPr/>
            </p:nvGrpSpPr>
            <p:grpSpPr>
              <a:xfrm>
                <a:off x="4310678" y="3656841"/>
                <a:ext cx="2507314" cy="442738"/>
                <a:chOff x="5243721" y="3328329"/>
                <a:chExt cx="2507314" cy="442738"/>
              </a:xfrm>
            </p:grpSpPr>
            <p:sp>
              <p:nvSpPr>
                <p:cNvPr id="244" name="Прямоугольник 243">
                  <a:extLst>
                    <a:ext uri="{FF2B5EF4-FFF2-40B4-BE49-F238E27FC236}">
                      <a16:creationId xmlns:a16="http://schemas.microsoft.com/office/drawing/2014/main" xmlns="" id="{77943F35-40DD-4E8D-8E46-D844A3A9AC57}"/>
                    </a:ext>
                  </a:extLst>
                </p:cNvPr>
                <p:cNvSpPr/>
                <p:nvPr/>
              </p:nvSpPr>
              <p:spPr>
                <a:xfrm>
                  <a:off x="5243722" y="3328329"/>
                  <a:ext cx="2507313" cy="442738"/>
                </a:xfrm>
                <a:prstGeom prst="rect">
                  <a:avLst/>
                </a:prstGeom>
                <a:solidFill>
                  <a:sysClr val="window" lastClr="FFFFFF">
                    <a:alpha val="96000"/>
                  </a:sysClr>
                </a:solidFill>
                <a:ln w="12700" cap="flat" cmpd="sng" algn="ctr">
                  <a:noFill/>
                  <a:prstDash val="solid"/>
                  <a:miter lim="800000"/>
                </a:ln>
                <a:effectLst>
                  <a:outerShdw blurRad="88900" dist="38100" dir="2700000" algn="tl" rotWithShape="0">
                    <a:prstClr val="black">
                      <a:alpha val="8000"/>
                    </a:prstClr>
                  </a:outerShdw>
                </a:effectLst>
              </p:spPr>
              <p:txBody>
                <a:bodyPr lIns="539501" tIns="0" bIns="0" rtlCol="0" anchor="ctr"/>
                <a:lstStyle/>
                <a:p>
                  <a:pPr defTabSz="680821" fontAlgn="base">
                    <a:lnSpc>
                      <a:spcPct val="90000"/>
                    </a:lnSpc>
                    <a:spcBef>
                      <a:spcPct val="0"/>
                    </a:spcBef>
                    <a:spcAft>
                      <a:spcPct val="0"/>
                    </a:spcAft>
                    <a:defRPr/>
                  </a:pPr>
                  <a:endParaRPr lang="ru-RU" sz="750"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45" name="Прямоугольник 244">
                  <a:extLst>
                    <a:ext uri="{FF2B5EF4-FFF2-40B4-BE49-F238E27FC236}">
                      <a16:creationId xmlns:a16="http://schemas.microsoft.com/office/drawing/2014/main" xmlns="" id="{71A283D8-A002-45A6-8F04-2E9C042CDE8E}"/>
                    </a:ext>
                  </a:extLst>
                </p:cNvPr>
                <p:cNvSpPr/>
                <p:nvPr/>
              </p:nvSpPr>
              <p:spPr>
                <a:xfrm>
                  <a:off x="5267846" y="3447838"/>
                  <a:ext cx="2464283" cy="246449"/>
                </a:xfrm>
                <a:prstGeom prst="rect">
                  <a:avLst/>
                </a:prstGeom>
              </p:spPr>
              <p:txBody>
                <a:bodyPr wrap="square">
                  <a:spAutoFit/>
                </a:bodyPr>
                <a:lstStyle/>
                <a:p>
                  <a:pPr defTabSz="680821" fontAlgn="base">
                    <a:lnSpc>
                      <a:spcPct val="80000"/>
                    </a:lnSpc>
                    <a:spcBef>
                      <a:spcPct val="0"/>
                    </a:spcBef>
                    <a:spcAft>
                      <a:spcPct val="0"/>
                    </a:spcAft>
                    <a:defRPr/>
                  </a:pPr>
                  <a:r>
                    <a:rPr lang="ru-RU" sz="750" dirty="0">
                      <a:solidFill>
                        <a:srgbClr val="002060"/>
                      </a:solidFill>
                      <a:latin typeface="Times New Roman" panose="02020603050405020304" pitchFamily="18" charset="0"/>
                      <a:cs typeface="Times New Roman" panose="02020603050405020304" pitchFamily="18" charset="0"/>
                    </a:rPr>
                    <a:t>анализ надежности схемы</a:t>
                  </a:r>
                  <a:endParaRPr lang="ru-RU" sz="750" kern="0" dirty="0">
                    <a:solidFill>
                      <a:srgbClr val="002060"/>
                    </a:solidFill>
                    <a:latin typeface="Times New Roman" panose="02020603050405020304" pitchFamily="18" charset="0"/>
                    <a:cs typeface="Times New Roman" panose="02020603050405020304" pitchFamily="18" charset="0"/>
                  </a:endParaRPr>
                </a:p>
              </p:txBody>
            </p:sp>
            <p:sp>
              <p:nvSpPr>
                <p:cNvPr id="246" name="TextBox 245">
                  <a:extLst>
                    <a:ext uri="{FF2B5EF4-FFF2-40B4-BE49-F238E27FC236}">
                      <a16:creationId xmlns:a16="http://schemas.microsoft.com/office/drawing/2014/main" xmlns="" id="{4103884C-15E8-4D88-8027-966C90DA9786}"/>
                    </a:ext>
                  </a:extLst>
                </p:cNvPr>
                <p:cNvSpPr txBox="1"/>
                <p:nvPr/>
              </p:nvSpPr>
              <p:spPr>
                <a:xfrm>
                  <a:off x="5243721" y="3340087"/>
                  <a:ext cx="361622" cy="277255"/>
                </a:xfrm>
                <a:prstGeom prst="rect">
                  <a:avLst/>
                </a:prstGeom>
                <a:noFill/>
              </p:spPr>
              <p:txBody>
                <a:bodyPr wrap="none" rtlCol="0">
                  <a:spAutoFit/>
                </a:bodyPr>
                <a:lstStyle/>
                <a:p>
                  <a:pPr defTabSz="685166">
                    <a:defRPr/>
                  </a:pPr>
                  <a:endParaRPr lang="ru-RU" sz="750" kern="0" dirty="0">
                    <a:solidFill>
                      <a:srgbClr val="002060"/>
                    </a:solidFill>
                    <a:latin typeface="Times New Roman" panose="02020603050405020304" pitchFamily="18" charset="0"/>
                    <a:cs typeface="Times New Roman" panose="02020603050405020304" pitchFamily="18" charset="0"/>
                  </a:endParaRPr>
                </a:p>
              </p:txBody>
            </p:sp>
          </p:grpSp>
          <p:sp>
            <p:nvSpPr>
              <p:cNvPr id="243" name="Прямоугольник 242">
                <a:extLst>
                  <a:ext uri="{FF2B5EF4-FFF2-40B4-BE49-F238E27FC236}">
                    <a16:creationId xmlns:a16="http://schemas.microsoft.com/office/drawing/2014/main" xmlns="" id="{489126E1-4133-480D-96A1-BA9387131B08}"/>
                  </a:ext>
                </a:extLst>
              </p:cNvPr>
              <p:cNvSpPr/>
              <p:nvPr/>
            </p:nvSpPr>
            <p:spPr>
              <a:xfrm>
                <a:off x="4294907" y="3668598"/>
                <a:ext cx="45761" cy="416939"/>
              </a:xfrm>
              <a:prstGeom prst="rect">
                <a:avLst/>
              </a:prstGeom>
              <a:solidFill>
                <a:srgbClr val="5B9BD5">
                  <a:lumMod val="75000"/>
                </a:srgbClr>
              </a:solidFill>
              <a:ln w="12700" cap="flat" cmpd="sng" algn="ctr">
                <a:noFill/>
                <a:prstDash val="solid"/>
                <a:miter lim="800000"/>
              </a:ln>
              <a:effectLst/>
            </p:spPr>
            <p:txBody>
              <a:bodyPr rtlCol="0" anchor="ctr"/>
              <a:lstStyle/>
              <a:p>
                <a:pPr marL="107561" defTabSz="680821" fontAlgn="base">
                  <a:lnSpc>
                    <a:spcPct val="90000"/>
                  </a:lnSpc>
                  <a:spcBef>
                    <a:spcPct val="0"/>
                  </a:spcBef>
                  <a:spcAft>
                    <a:spcPct val="0"/>
                  </a:spcAft>
                  <a:defRPr/>
                </a:pPr>
                <a:endParaRPr lang="ru-RU" sz="750" kern="0" dirty="0">
                  <a:solidFill>
                    <a:srgbClr val="002060"/>
                  </a:solidFill>
                  <a:latin typeface="Times New Roman" panose="02020603050405020304" pitchFamily="18" charset="0"/>
                  <a:cs typeface="Times New Roman" panose="02020603050405020304" pitchFamily="18" charset="0"/>
                </a:endParaRPr>
              </a:p>
            </p:txBody>
          </p:sp>
        </p:grpSp>
        <p:sp>
          <p:nvSpPr>
            <p:cNvPr id="241" name="Прямоугольник 240">
              <a:extLst>
                <a:ext uri="{FF2B5EF4-FFF2-40B4-BE49-F238E27FC236}">
                  <a16:creationId xmlns:a16="http://schemas.microsoft.com/office/drawing/2014/main" xmlns="" id="{6D5D89E8-78C5-45C5-8A69-AEB5B12532E8}"/>
                </a:ext>
              </a:extLst>
            </p:cNvPr>
            <p:cNvSpPr/>
            <p:nvPr/>
          </p:nvSpPr>
          <p:spPr bwMode="auto">
            <a:xfrm>
              <a:off x="440346" y="3064612"/>
              <a:ext cx="2513904" cy="430573"/>
            </a:xfrm>
            <a:prstGeom prst="rect">
              <a:avLst/>
            </a:prstGeom>
            <a:noFill/>
            <a:ln w="6350" cap="flat" cmpd="sng" algn="ctr">
              <a:solidFill>
                <a:sysClr val="window" lastClr="FFFFFF">
                  <a:lumMod val="85000"/>
                </a:sysClr>
              </a:solidFill>
              <a:prstDash val="solid"/>
              <a:miter lim="800000"/>
            </a:ln>
            <a:effectLst>
              <a:outerShdw blurRad="88900" dist="38100" dir="2700000" algn="tl" rotWithShape="0">
                <a:prstClr val="black">
                  <a:alpha val="10000"/>
                </a:prstClr>
              </a:outerShdw>
            </a:effectLst>
          </p:spPr>
          <p:txBody>
            <a:bodyPr anchor="ctr"/>
            <a:lstStyle/>
            <a:p>
              <a:pPr algn="ctr" defTabSz="680375">
                <a:defRPr/>
              </a:pPr>
              <a:endParaRPr lang="ru-RU" sz="750" kern="0" dirty="0">
                <a:solidFill>
                  <a:srgbClr val="002060"/>
                </a:solidFill>
                <a:latin typeface="Times New Roman" panose="02020603050405020304" pitchFamily="18" charset="0"/>
                <a:cs typeface="Times New Roman" panose="02020603050405020304" pitchFamily="18" charset="0"/>
              </a:endParaRPr>
            </a:p>
          </p:txBody>
        </p:sp>
      </p:grpSp>
      <p:grpSp>
        <p:nvGrpSpPr>
          <p:cNvPr id="247" name="Группа 246">
            <a:extLst>
              <a:ext uri="{FF2B5EF4-FFF2-40B4-BE49-F238E27FC236}">
                <a16:creationId xmlns:a16="http://schemas.microsoft.com/office/drawing/2014/main" xmlns="" id="{BC01C5AB-CAC6-49CF-904F-663DBA833E67}"/>
              </a:ext>
            </a:extLst>
          </p:cNvPr>
          <p:cNvGrpSpPr/>
          <p:nvPr/>
        </p:nvGrpSpPr>
        <p:grpSpPr>
          <a:xfrm>
            <a:off x="1737817" y="4122746"/>
            <a:ext cx="1289485" cy="331747"/>
            <a:chOff x="440346" y="3058908"/>
            <a:chExt cx="2521912" cy="442329"/>
          </a:xfrm>
        </p:grpSpPr>
        <p:grpSp>
          <p:nvGrpSpPr>
            <p:cNvPr id="248" name="Группа 247">
              <a:extLst>
                <a:ext uri="{FF2B5EF4-FFF2-40B4-BE49-F238E27FC236}">
                  <a16:creationId xmlns:a16="http://schemas.microsoft.com/office/drawing/2014/main" xmlns="" id="{D420BC8B-E846-4F5D-AEFD-6843791E855B}"/>
                </a:ext>
              </a:extLst>
            </p:cNvPr>
            <p:cNvGrpSpPr/>
            <p:nvPr/>
          </p:nvGrpSpPr>
          <p:grpSpPr>
            <a:xfrm>
              <a:off x="441506" y="3058908"/>
              <a:ext cx="2520752" cy="442329"/>
              <a:chOff x="4294907" y="3656841"/>
              <a:chExt cx="2523085" cy="442738"/>
            </a:xfrm>
          </p:grpSpPr>
          <p:grpSp>
            <p:nvGrpSpPr>
              <p:cNvPr id="250" name="Группа 249">
                <a:extLst>
                  <a:ext uri="{FF2B5EF4-FFF2-40B4-BE49-F238E27FC236}">
                    <a16:creationId xmlns:a16="http://schemas.microsoft.com/office/drawing/2014/main" xmlns="" id="{215BF822-A74A-4C9C-8A21-209885D5FFF7}"/>
                  </a:ext>
                </a:extLst>
              </p:cNvPr>
              <p:cNvGrpSpPr/>
              <p:nvPr/>
            </p:nvGrpSpPr>
            <p:grpSpPr>
              <a:xfrm>
                <a:off x="4310678" y="3656841"/>
                <a:ext cx="2507314" cy="442738"/>
                <a:chOff x="5243721" y="3328329"/>
                <a:chExt cx="2507314" cy="442738"/>
              </a:xfrm>
            </p:grpSpPr>
            <p:sp>
              <p:nvSpPr>
                <p:cNvPr id="252" name="Прямоугольник 251">
                  <a:extLst>
                    <a:ext uri="{FF2B5EF4-FFF2-40B4-BE49-F238E27FC236}">
                      <a16:creationId xmlns:a16="http://schemas.microsoft.com/office/drawing/2014/main" xmlns="" id="{77943F35-40DD-4E8D-8E46-D844A3A9AC57}"/>
                    </a:ext>
                  </a:extLst>
                </p:cNvPr>
                <p:cNvSpPr/>
                <p:nvPr/>
              </p:nvSpPr>
              <p:spPr>
                <a:xfrm>
                  <a:off x="5243722" y="3328329"/>
                  <a:ext cx="2507313" cy="442738"/>
                </a:xfrm>
                <a:prstGeom prst="rect">
                  <a:avLst/>
                </a:prstGeom>
                <a:solidFill>
                  <a:sysClr val="window" lastClr="FFFFFF">
                    <a:alpha val="96000"/>
                  </a:sysClr>
                </a:solidFill>
                <a:ln w="12700" cap="flat" cmpd="sng" algn="ctr">
                  <a:noFill/>
                  <a:prstDash val="solid"/>
                  <a:miter lim="800000"/>
                </a:ln>
                <a:effectLst>
                  <a:outerShdw blurRad="88900" dist="38100" dir="2700000" algn="tl" rotWithShape="0">
                    <a:prstClr val="black">
                      <a:alpha val="8000"/>
                    </a:prstClr>
                  </a:outerShdw>
                </a:effectLst>
              </p:spPr>
              <p:txBody>
                <a:bodyPr lIns="539501" tIns="0" bIns="0" rtlCol="0" anchor="ctr"/>
                <a:lstStyle/>
                <a:p>
                  <a:pPr defTabSz="680821" fontAlgn="base">
                    <a:lnSpc>
                      <a:spcPct val="90000"/>
                    </a:lnSpc>
                    <a:spcBef>
                      <a:spcPct val="0"/>
                    </a:spcBef>
                    <a:spcAft>
                      <a:spcPct val="0"/>
                    </a:spcAft>
                    <a:defRPr/>
                  </a:pPr>
                  <a:endParaRPr lang="ru-RU" sz="750"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53" name="Прямоугольник 252">
                  <a:extLst>
                    <a:ext uri="{FF2B5EF4-FFF2-40B4-BE49-F238E27FC236}">
                      <a16:creationId xmlns:a16="http://schemas.microsoft.com/office/drawing/2014/main" xmlns="" id="{71A283D8-A002-45A6-8F04-2E9C042CDE8E}"/>
                    </a:ext>
                  </a:extLst>
                </p:cNvPr>
                <p:cNvSpPr/>
                <p:nvPr/>
              </p:nvSpPr>
              <p:spPr>
                <a:xfrm>
                  <a:off x="5267846" y="3386822"/>
                  <a:ext cx="2464283" cy="369673"/>
                </a:xfrm>
                <a:prstGeom prst="rect">
                  <a:avLst/>
                </a:prstGeom>
              </p:spPr>
              <p:txBody>
                <a:bodyPr wrap="square">
                  <a:spAutoFit/>
                </a:bodyPr>
                <a:lstStyle/>
                <a:p>
                  <a:pPr defTabSz="680821" fontAlgn="base">
                    <a:lnSpc>
                      <a:spcPct val="80000"/>
                    </a:lnSpc>
                    <a:spcBef>
                      <a:spcPct val="0"/>
                    </a:spcBef>
                    <a:spcAft>
                      <a:spcPct val="0"/>
                    </a:spcAft>
                    <a:defRPr/>
                  </a:pPr>
                  <a:r>
                    <a:rPr lang="ru-RU" sz="750" dirty="0">
                      <a:solidFill>
                        <a:srgbClr val="002060"/>
                      </a:solidFill>
                      <a:latin typeface="Times New Roman" panose="02020603050405020304" pitchFamily="18" charset="0"/>
                      <a:cs typeface="Times New Roman" panose="02020603050405020304" pitchFamily="18" charset="0"/>
                    </a:rPr>
                    <a:t>размещение компонентов и проведение трассировки</a:t>
                  </a:r>
                  <a:endParaRPr lang="ru-RU" sz="750" kern="0" dirty="0">
                    <a:solidFill>
                      <a:srgbClr val="002060"/>
                    </a:solidFill>
                    <a:latin typeface="Times New Roman" panose="02020603050405020304" pitchFamily="18" charset="0"/>
                    <a:cs typeface="Times New Roman" panose="02020603050405020304" pitchFamily="18" charset="0"/>
                  </a:endParaRPr>
                </a:p>
              </p:txBody>
            </p:sp>
            <p:sp>
              <p:nvSpPr>
                <p:cNvPr id="254" name="TextBox 253">
                  <a:extLst>
                    <a:ext uri="{FF2B5EF4-FFF2-40B4-BE49-F238E27FC236}">
                      <a16:creationId xmlns:a16="http://schemas.microsoft.com/office/drawing/2014/main" xmlns="" id="{4103884C-15E8-4D88-8027-966C90DA9786}"/>
                    </a:ext>
                  </a:extLst>
                </p:cNvPr>
                <p:cNvSpPr txBox="1"/>
                <p:nvPr/>
              </p:nvSpPr>
              <p:spPr>
                <a:xfrm>
                  <a:off x="5243721" y="3340087"/>
                  <a:ext cx="361622" cy="277255"/>
                </a:xfrm>
                <a:prstGeom prst="rect">
                  <a:avLst/>
                </a:prstGeom>
                <a:noFill/>
              </p:spPr>
              <p:txBody>
                <a:bodyPr wrap="none" rtlCol="0">
                  <a:spAutoFit/>
                </a:bodyPr>
                <a:lstStyle/>
                <a:p>
                  <a:pPr defTabSz="685166">
                    <a:defRPr/>
                  </a:pPr>
                  <a:endParaRPr lang="ru-RU" sz="750" kern="0" dirty="0">
                    <a:solidFill>
                      <a:srgbClr val="002060"/>
                    </a:solidFill>
                    <a:latin typeface="Times New Roman" panose="02020603050405020304" pitchFamily="18" charset="0"/>
                    <a:cs typeface="Times New Roman" panose="02020603050405020304" pitchFamily="18" charset="0"/>
                  </a:endParaRPr>
                </a:p>
              </p:txBody>
            </p:sp>
          </p:grpSp>
          <p:sp>
            <p:nvSpPr>
              <p:cNvPr id="251" name="Прямоугольник 250">
                <a:extLst>
                  <a:ext uri="{FF2B5EF4-FFF2-40B4-BE49-F238E27FC236}">
                    <a16:creationId xmlns:a16="http://schemas.microsoft.com/office/drawing/2014/main" xmlns="" id="{489126E1-4133-480D-96A1-BA9387131B08}"/>
                  </a:ext>
                </a:extLst>
              </p:cNvPr>
              <p:cNvSpPr/>
              <p:nvPr/>
            </p:nvSpPr>
            <p:spPr>
              <a:xfrm>
                <a:off x="4294907" y="3668598"/>
                <a:ext cx="45761" cy="416939"/>
              </a:xfrm>
              <a:prstGeom prst="rect">
                <a:avLst/>
              </a:prstGeom>
              <a:solidFill>
                <a:srgbClr val="5B9BD5">
                  <a:lumMod val="75000"/>
                </a:srgbClr>
              </a:solidFill>
              <a:ln w="12700" cap="flat" cmpd="sng" algn="ctr">
                <a:noFill/>
                <a:prstDash val="solid"/>
                <a:miter lim="800000"/>
              </a:ln>
              <a:effectLst/>
            </p:spPr>
            <p:txBody>
              <a:bodyPr rtlCol="0" anchor="ctr"/>
              <a:lstStyle/>
              <a:p>
                <a:pPr marL="107561" defTabSz="680821" fontAlgn="base">
                  <a:lnSpc>
                    <a:spcPct val="90000"/>
                  </a:lnSpc>
                  <a:spcBef>
                    <a:spcPct val="0"/>
                  </a:spcBef>
                  <a:spcAft>
                    <a:spcPct val="0"/>
                  </a:spcAft>
                  <a:defRPr/>
                </a:pPr>
                <a:endParaRPr lang="ru-RU" sz="750" kern="0" dirty="0">
                  <a:solidFill>
                    <a:srgbClr val="002060"/>
                  </a:solidFill>
                  <a:latin typeface="Times New Roman" panose="02020603050405020304" pitchFamily="18" charset="0"/>
                  <a:cs typeface="Times New Roman" panose="02020603050405020304" pitchFamily="18" charset="0"/>
                </a:endParaRPr>
              </a:p>
            </p:txBody>
          </p:sp>
        </p:grpSp>
        <p:sp>
          <p:nvSpPr>
            <p:cNvPr id="249" name="Прямоугольник 248">
              <a:extLst>
                <a:ext uri="{FF2B5EF4-FFF2-40B4-BE49-F238E27FC236}">
                  <a16:creationId xmlns:a16="http://schemas.microsoft.com/office/drawing/2014/main" xmlns="" id="{6D5D89E8-78C5-45C5-8A69-AEB5B12532E8}"/>
                </a:ext>
              </a:extLst>
            </p:cNvPr>
            <p:cNvSpPr/>
            <p:nvPr/>
          </p:nvSpPr>
          <p:spPr bwMode="auto">
            <a:xfrm>
              <a:off x="440346" y="3064612"/>
              <a:ext cx="2513905" cy="430573"/>
            </a:xfrm>
            <a:prstGeom prst="rect">
              <a:avLst/>
            </a:prstGeom>
            <a:noFill/>
            <a:ln w="6350" cap="flat" cmpd="sng" algn="ctr">
              <a:solidFill>
                <a:sysClr val="window" lastClr="FFFFFF">
                  <a:lumMod val="85000"/>
                </a:sysClr>
              </a:solidFill>
              <a:prstDash val="solid"/>
              <a:miter lim="800000"/>
            </a:ln>
            <a:effectLst>
              <a:outerShdw blurRad="88900" dist="38100" dir="2700000" algn="tl" rotWithShape="0">
                <a:prstClr val="black">
                  <a:alpha val="10000"/>
                </a:prstClr>
              </a:outerShdw>
            </a:effectLst>
          </p:spPr>
          <p:txBody>
            <a:bodyPr anchor="ctr"/>
            <a:lstStyle/>
            <a:p>
              <a:pPr algn="ctr" defTabSz="680375">
                <a:defRPr/>
              </a:pPr>
              <a:endParaRPr lang="ru-RU" sz="750" kern="0" dirty="0">
                <a:solidFill>
                  <a:srgbClr val="002060"/>
                </a:solidFill>
                <a:latin typeface="Times New Roman" panose="02020603050405020304" pitchFamily="18" charset="0"/>
                <a:cs typeface="Times New Roman" panose="02020603050405020304" pitchFamily="18" charset="0"/>
              </a:endParaRPr>
            </a:p>
          </p:txBody>
        </p:sp>
      </p:grpSp>
      <p:grpSp>
        <p:nvGrpSpPr>
          <p:cNvPr id="255" name="Группа 254">
            <a:extLst>
              <a:ext uri="{FF2B5EF4-FFF2-40B4-BE49-F238E27FC236}">
                <a16:creationId xmlns:a16="http://schemas.microsoft.com/office/drawing/2014/main" xmlns="" id="{BC01C5AB-CAC6-49CF-904F-663DBA833E67}"/>
              </a:ext>
            </a:extLst>
          </p:cNvPr>
          <p:cNvGrpSpPr/>
          <p:nvPr/>
        </p:nvGrpSpPr>
        <p:grpSpPr>
          <a:xfrm>
            <a:off x="1731375" y="4493538"/>
            <a:ext cx="1289485" cy="331748"/>
            <a:chOff x="440346" y="3058915"/>
            <a:chExt cx="2521912" cy="442330"/>
          </a:xfrm>
        </p:grpSpPr>
        <p:grpSp>
          <p:nvGrpSpPr>
            <p:cNvPr id="256" name="Группа 255">
              <a:extLst>
                <a:ext uri="{FF2B5EF4-FFF2-40B4-BE49-F238E27FC236}">
                  <a16:creationId xmlns:a16="http://schemas.microsoft.com/office/drawing/2014/main" xmlns="" id="{D420BC8B-E846-4F5D-AEFD-6843791E855B}"/>
                </a:ext>
              </a:extLst>
            </p:cNvPr>
            <p:cNvGrpSpPr/>
            <p:nvPr/>
          </p:nvGrpSpPr>
          <p:grpSpPr>
            <a:xfrm>
              <a:off x="441506" y="3058915"/>
              <a:ext cx="2520752" cy="442330"/>
              <a:chOff x="4294907" y="3656841"/>
              <a:chExt cx="2523085" cy="442738"/>
            </a:xfrm>
          </p:grpSpPr>
          <p:grpSp>
            <p:nvGrpSpPr>
              <p:cNvPr id="258" name="Группа 257">
                <a:extLst>
                  <a:ext uri="{FF2B5EF4-FFF2-40B4-BE49-F238E27FC236}">
                    <a16:creationId xmlns:a16="http://schemas.microsoft.com/office/drawing/2014/main" xmlns="" id="{215BF822-A74A-4C9C-8A21-209885D5FFF7}"/>
                  </a:ext>
                </a:extLst>
              </p:cNvPr>
              <p:cNvGrpSpPr/>
              <p:nvPr/>
            </p:nvGrpSpPr>
            <p:grpSpPr>
              <a:xfrm>
                <a:off x="4310678" y="3656841"/>
                <a:ext cx="2507314" cy="442738"/>
                <a:chOff x="5243721" y="3328329"/>
                <a:chExt cx="2507314" cy="442738"/>
              </a:xfrm>
            </p:grpSpPr>
            <p:sp>
              <p:nvSpPr>
                <p:cNvPr id="260" name="Прямоугольник 259">
                  <a:extLst>
                    <a:ext uri="{FF2B5EF4-FFF2-40B4-BE49-F238E27FC236}">
                      <a16:creationId xmlns:a16="http://schemas.microsoft.com/office/drawing/2014/main" xmlns="" id="{77943F35-40DD-4E8D-8E46-D844A3A9AC57}"/>
                    </a:ext>
                  </a:extLst>
                </p:cNvPr>
                <p:cNvSpPr/>
                <p:nvPr/>
              </p:nvSpPr>
              <p:spPr>
                <a:xfrm>
                  <a:off x="5243722" y="3328329"/>
                  <a:ext cx="2507313" cy="442738"/>
                </a:xfrm>
                <a:prstGeom prst="rect">
                  <a:avLst/>
                </a:prstGeom>
                <a:solidFill>
                  <a:sysClr val="window" lastClr="FFFFFF">
                    <a:alpha val="96000"/>
                  </a:sysClr>
                </a:solidFill>
                <a:ln w="12700" cap="flat" cmpd="sng" algn="ctr">
                  <a:noFill/>
                  <a:prstDash val="solid"/>
                  <a:miter lim="800000"/>
                </a:ln>
                <a:effectLst>
                  <a:outerShdw blurRad="88900" dist="38100" dir="2700000" algn="tl" rotWithShape="0">
                    <a:prstClr val="black">
                      <a:alpha val="8000"/>
                    </a:prstClr>
                  </a:outerShdw>
                </a:effectLst>
              </p:spPr>
              <p:txBody>
                <a:bodyPr lIns="539501" tIns="0" bIns="0" rtlCol="0" anchor="ctr"/>
                <a:lstStyle/>
                <a:p>
                  <a:pPr defTabSz="680821" fontAlgn="base">
                    <a:lnSpc>
                      <a:spcPct val="90000"/>
                    </a:lnSpc>
                    <a:spcBef>
                      <a:spcPct val="0"/>
                    </a:spcBef>
                    <a:spcAft>
                      <a:spcPct val="0"/>
                    </a:spcAft>
                    <a:defRPr/>
                  </a:pPr>
                  <a:endParaRPr lang="ru-RU" sz="750"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61" name="Прямоугольник 260">
                  <a:extLst>
                    <a:ext uri="{FF2B5EF4-FFF2-40B4-BE49-F238E27FC236}">
                      <a16:creationId xmlns:a16="http://schemas.microsoft.com/office/drawing/2014/main" xmlns="" id="{71A283D8-A002-45A6-8F04-2E9C042CDE8E}"/>
                    </a:ext>
                  </a:extLst>
                </p:cNvPr>
                <p:cNvSpPr/>
                <p:nvPr/>
              </p:nvSpPr>
              <p:spPr>
                <a:xfrm>
                  <a:off x="5267846" y="3376186"/>
                  <a:ext cx="2464283" cy="369672"/>
                </a:xfrm>
                <a:prstGeom prst="rect">
                  <a:avLst/>
                </a:prstGeom>
              </p:spPr>
              <p:txBody>
                <a:bodyPr wrap="square">
                  <a:spAutoFit/>
                </a:bodyPr>
                <a:lstStyle/>
                <a:p>
                  <a:pPr defTabSz="680821" fontAlgn="base">
                    <a:lnSpc>
                      <a:spcPct val="80000"/>
                    </a:lnSpc>
                    <a:spcBef>
                      <a:spcPct val="0"/>
                    </a:spcBef>
                    <a:spcAft>
                      <a:spcPct val="0"/>
                    </a:spcAft>
                    <a:defRPr/>
                  </a:pPr>
                  <a:r>
                    <a:rPr lang="ru-RU" sz="750" dirty="0">
                      <a:solidFill>
                        <a:srgbClr val="002060"/>
                      </a:solidFill>
                      <a:latin typeface="Times New Roman" panose="02020603050405020304" pitchFamily="18" charset="0"/>
                      <a:cs typeface="Times New Roman" panose="02020603050405020304" pitchFamily="18" charset="0"/>
                    </a:rPr>
                    <a:t>разработка конструкции печатных плат</a:t>
                  </a:r>
                  <a:endParaRPr lang="ru-RU" sz="750" kern="0" dirty="0">
                    <a:solidFill>
                      <a:srgbClr val="002060"/>
                    </a:solidFill>
                    <a:latin typeface="Times New Roman" panose="02020603050405020304" pitchFamily="18" charset="0"/>
                    <a:cs typeface="Times New Roman" panose="02020603050405020304" pitchFamily="18" charset="0"/>
                  </a:endParaRPr>
                </a:p>
              </p:txBody>
            </p:sp>
            <p:sp>
              <p:nvSpPr>
                <p:cNvPr id="262" name="TextBox 261">
                  <a:extLst>
                    <a:ext uri="{FF2B5EF4-FFF2-40B4-BE49-F238E27FC236}">
                      <a16:creationId xmlns:a16="http://schemas.microsoft.com/office/drawing/2014/main" xmlns="" id="{4103884C-15E8-4D88-8027-966C90DA9786}"/>
                    </a:ext>
                  </a:extLst>
                </p:cNvPr>
                <p:cNvSpPr txBox="1"/>
                <p:nvPr/>
              </p:nvSpPr>
              <p:spPr>
                <a:xfrm>
                  <a:off x="5243721" y="3340086"/>
                  <a:ext cx="361622" cy="277254"/>
                </a:xfrm>
                <a:prstGeom prst="rect">
                  <a:avLst/>
                </a:prstGeom>
                <a:noFill/>
              </p:spPr>
              <p:txBody>
                <a:bodyPr wrap="none" rtlCol="0">
                  <a:spAutoFit/>
                </a:bodyPr>
                <a:lstStyle/>
                <a:p>
                  <a:pPr defTabSz="685166">
                    <a:defRPr/>
                  </a:pPr>
                  <a:endParaRPr lang="ru-RU" sz="750" kern="0" dirty="0">
                    <a:solidFill>
                      <a:srgbClr val="002060"/>
                    </a:solidFill>
                    <a:latin typeface="Times New Roman" panose="02020603050405020304" pitchFamily="18" charset="0"/>
                    <a:cs typeface="Times New Roman" panose="02020603050405020304" pitchFamily="18" charset="0"/>
                  </a:endParaRPr>
                </a:p>
              </p:txBody>
            </p:sp>
          </p:grpSp>
          <p:sp>
            <p:nvSpPr>
              <p:cNvPr id="259" name="Прямоугольник 258">
                <a:extLst>
                  <a:ext uri="{FF2B5EF4-FFF2-40B4-BE49-F238E27FC236}">
                    <a16:creationId xmlns:a16="http://schemas.microsoft.com/office/drawing/2014/main" xmlns="" id="{489126E1-4133-480D-96A1-BA9387131B08}"/>
                  </a:ext>
                </a:extLst>
              </p:cNvPr>
              <p:cNvSpPr/>
              <p:nvPr/>
            </p:nvSpPr>
            <p:spPr>
              <a:xfrm>
                <a:off x="4294907" y="3668598"/>
                <a:ext cx="45761" cy="416939"/>
              </a:xfrm>
              <a:prstGeom prst="rect">
                <a:avLst/>
              </a:prstGeom>
              <a:solidFill>
                <a:srgbClr val="5B9BD5">
                  <a:lumMod val="75000"/>
                </a:srgbClr>
              </a:solidFill>
              <a:ln w="12700" cap="flat" cmpd="sng" algn="ctr">
                <a:noFill/>
                <a:prstDash val="solid"/>
                <a:miter lim="800000"/>
              </a:ln>
              <a:effectLst/>
            </p:spPr>
            <p:txBody>
              <a:bodyPr rtlCol="0" anchor="ctr"/>
              <a:lstStyle/>
              <a:p>
                <a:pPr marL="107561" defTabSz="680821" fontAlgn="base">
                  <a:lnSpc>
                    <a:spcPct val="90000"/>
                  </a:lnSpc>
                  <a:spcBef>
                    <a:spcPct val="0"/>
                  </a:spcBef>
                  <a:spcAft>
                    <a:spcPct val="0"/>
                  </a:spcAft>
                  <a:defRPr/>
                </a:pPr>
                <a:endParaRPr lang="ru-RU" sz="750" kern="0" dirty="0">
                  <a:solidFill>
                    <a:srgbClr val="002060"/>
                  </a:solidFill>
                  <a:latin typeface="Times New Roman" panose="02020603050405020304" pitchFamily="18" charset="0"/>
                  <a:cs typeface="Times New Roman" panose="02020603050405020304" pitchFamily="18" charset="0"/>
                </a:endParaRPr>
              </a:p>
            </p:txBody>
          </p:sp>
        </p:grpSp>
        <p:sp>
          <p:nvSpPr>
            <p:cNvPr id="257" name="Прямоугольник 256">
              <a:extLst>
                <a:ext uri="{FF2B5EF4-FFF2-40B4-BE49-F238E27FC236}">
                  <a16:creationId xmlns:a16="http://schemas.microsoft.com/office/drawing/2014/main" xmlns="" id="{6D5D89E8-78C5-45C5-8A69-AEB5B12532E8}"/>
                </a:ext>
              </a:extLst>
            </p:cNvPr>
            <p:cNvSpPr/>
            <p:nvPr/>
          </p:nvSpPr>
          <p:spPr bwMode="auto">
            <a:xfrm>
              <a:off x="440346" y="3064612"/>
              <a:ext cx="2513904" cy="430573"/>
            </a:xfrm>
            <a:prstGeom prst="rect">
              <a:avLst/>
            </a:prstGeom>
            <a:noFill/>
            <a:ln w="6350" cap="flat" cmpd="sng" algn="ctr">
              <a:solidFill>
                <a:sysClr val="window" lastClr="FFFFFF">
                  <a:lumMod val="85000"/>
                </a:sysClr>
              </a:solidFill>
              <a:prstDash val="solid"/>
              <a:miter lim="800000"/>
            </a:ln>
            <a:effectLst>
              <a:outerShdw blurRad="88900" dist="38100" dir="2700000" algn="tl" rotWithShape="0">
                <a:prstClr val="black">
                  <a:alpha val="10000"/>
                </a:prstClr>
              </a:outerShdw>
            </a:effectLst>
          </p:spPr>
          <p:txBody>
            <a:bodyPr anchor="ctr"/>
            <a:lstStyle/>
            <a:p>
              <a:pPr algn="ctr" defTabSz="680375">
                <a:defRPr/>
              </a:pPr>
              <a:endParaRPr lang="ru-RU" sz="750" kern="0" dirty="0">
                <a:solidFill>
                  <a:srgbClr val="002060"/>
                </a:solidFill>
                <a:latin typeface="Times New Roman" panose="02020603050405020304" pitchFamily="18" charset="0"/>
                <a:cs typeface="Times New Roman" panose="02020603050405020304" pitchFamily="18" charset="0"/>
              </a:endParaRPr>
            </a:p>
          </p:txBody>
        </p:sp>
      </p:grpSp>
      <p:grpSp>
        <p:nvGrpSpPr>
          <p:cNvPr id="263" name="Группа 262">
            <a:extLst>
              <a:ext uri="{FF2B5EF4-FFF2-40B4-BE49-F238E27FC236}">
                <a16:creationId xmlns:a16="http://schemas.microsoft.com/office/drawing/2014/main" xmlns="" id="{BC01C5AB-CAC6-49CF-904F-663DBA833E67}"/>
              </a:ext>
            </a:extLst>
          </p:cNvPr>
          <p:cNvGrpSpPr/>
          <p:nvPr/>
        </p:nvGrpSpPr>
        <p:grpSpPr>
          <a:xfrm>
            <a:off x="3146514" y="2660909"/>
            <a:ext cx="1289485" cy="331747"/>
            <a:chOff x="440346" y="3058905"/>
            <a:chExt cx="2521912" cy="442329"/>
          </a:xfrm>
        </p:grpSpPr>
        <p:grpSp>
          <p:nvGrpSpPr>
            <p:cNvPr id="264" name="Группа 263">
              <a:extLst>
                <a:ext uri="{FF2B5EF4-FFF2-40B4-BE49-F238E27FC236}">
                  <a16:creationId xmlns:a16="http://schemas.microsoft.com/office/drawing/2014/main" xmlns="" id="{D420BC8B-E846-4F5D-AEFD-6843791E855B}"/>
                </a:ext>
              </a:extLst>
            </p:cNvPr>
            <p:cNvGrpSpPr/>
            <p:nvPr/>
          </p:nvGrpSpPr>
          <p:grpSpPr>
            <a:xfrm>
              <a:off x="441506" y="3058905"/>
              <a:ext cx="2520752" cy="442329"/>
              <a:chOff x="4294907" y="3656841"/>
              <a:chExt cx="2523085" cy="442738"/>
            </a:xfrm>
          </p:grpSpPr>
          <p:grpSp>
            <p:nvGrpSpPr>
              <p:cNvPr id="266" name="Группа 265">
                <a:extLst>
                  <a:ext uri="{FF2B5EF4-FFF2-40B4-BE49-F238E27FC236}">
                    <a16:creationId xmlns:a16="http://schemas.microsoft.com/office/drawing/2014/main" xmlns="" id="{215BF822-A74A-4C9C-8A21-209885D5FFF7}"/>
                  </a:ext>
                </a:extLst>
              </p:cNvPr>
              <p:cNvGrpSpPr/>
              <p:nvPr/>
            </p:nvGrpSpPr>
            <p:grpSpPr>
              <a:xfrm>
                <a:off x="4310678" y="3656841"/>
                <a:ext cx="2507314" cy="442738"/>
                <a:chOff x="5243721" y="3328329"/>
                <a:chExt cx="2507314" cy="442738"/>
              </a:xfrm>
            </p:grpSpPr>
            <p:sp>
              <p:nvSpPr>
                <p:cNvPr id="268" name="Прямоугольник 267">
                  <a:extLst>
                    <a:ext uri="{FF2B5EF4-FFF2-40B4-BE49-F238E27FC236}">
                      <a16:creationId xmlns:a16="http://schemas.microsoft.com/office/drawing/2014/main" xmlns="" id="{77943F35-40DD-4E8D-8E46-D844A3A9AC57}"/>
                    </a:ext>
                  </a:extLst>
                </p:cNvPr>
                <p:cNvSpPr/>
                <p:nvPr/>
              </p:nvSpPr>
              <p:spPr>
                <a:xfrm>
                  <a:off x="5243722" y="3328329"/>
                  <a:ext cx="2507313" cy="442738"/>
                </a:xfrm>
                <a:prstGeom prst="rect">
                  <a:avLst/>
                </a:prstGeom>
                <a:solidFill>
                  <a:sysClr val="window" lastClr="FFFFFF">
                    <a:alpha val="96000"/>
                  </a:sysClr>
                </a:solidFill>
                <a:ln w="12700" cap="flat" cmpd="sng" algn="ctr">
                  <a:noFill/>
                  <a:prstDash val="solid"/>
                  <a:miter lim="800000"/>
                </a:ln>
                <a:effectLst>
                  <a:outerShdw blurRad="88900" dist="38100" dir="2700000" algn="tl" rotWithShape="0">
                    <a:prstClr val="black">
                      <a:alpha val="8000"/>
                    </a:prstClr>
                  </a:outerShdw>
                </a:effectLst>
              </p:spPr>
              <p:txBody>
                <a:bodyPr lIns="539501" tIns="0" bIns="0" rtlCol="0" anchor="ctr"/>
                <a:lstStyle/>
                <a:p>
                  <a:pPr defTabSz="680821" fontAlgn="base">
                    <a:lnSpc>
                      <a:spcPct val="90000"/>
                    </a:lnSpc>
                    <a:spcBef>
                      <a:spcPct val="0"/>
                    </a:spcBef>
                    <a:spcAft>
                      <a:spcPct val="0"/>
                    </a:spcAft>
                    <a:defRPr/>
                  </a:pPr>
                  <a:endParaRPr lang="ru-RU" sz="750"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69" name="Прямоугольник 268">
                  <a:extLst>
                    <a:ext uri="{FF2B5EF4-FFF2-40B4-BE49-F238E27FC236}">
                      <a16:creationId xmlns:a16="http://schemas.microsoft.com/office/drawing/2014/main" xmlns="" id="{71A283D8-A002-45A6-8F04-2E9C042CDE8E}"/>
                    </a:ext>
                  </a:extLst>
                </p:cNvPr>
                <p:cNvSpPr/>
                <p:nvPr/>
              </p:nvSpPr>
              <p:spPr>
                <a:xfrm>
                  <a:off x="5267846" y="3443990"/>
                  <a:ext cx="2464283" cy="246449"/>
                </a:xfrm>
                <a:prstGeom prst="rect">
                  <a:avLst/>
                </a:prstGeom>
              </p:spPr>
              <p:txBody>
                <a:bodyPr wrap="square">
                  <a:spAutoFit/>
                </a:bodyPr>
                <a:lstStyle/>
                <a:p>
                  <a:pPr defTabSz="680821" fontAlgn="base">
                    <a:lnSpc>
                      <a:spcPct val="80000"/>
                    </a:lnSpc>
                    <a:spcBef>
                      <a:spcPct val="0"/>
                    </a:spcBef>
                    <a:spcAft>
                      <a:spcPct val="0"/>
                    </a:spcAft>
                    <a:defRPr/>
                  </a:pPr>
                  <a:r>
                    <a:rPr lang="ru-RU" sz="750" dirty="0">
                      <a:solidFill>
                        <a:srgbClr val="002060"/>
                      </a:solidFill>
                      <a:latin typeface="Times New Roman" panose="02020603050405020304" pitchFamily="18" charset="0"/>
                      <a:cs typeface="Times New Roman" panose="02020603050405020304" pitchFamily="18" charset="0"/>
                    </a:rPr>
                    <a:t>визуализация спектра</a:t>
                  </a:r>
                  <a:endParaRPr lang="ru-RU" sz="750" b="1" kern="0" dirty="0">
                    <a:solidFill>
                      <a:srgbClr val="002060"/>
                    </a:solidFill>
                    <a:latin typeface="Times New Roman" panose="02020603050405020304" pitchFamily="18" charset="0"/>
                    <a:cs typeface="Times New Roman" panose="02020603050405020304" pitchFamily="18" charset="0"/>
                  </a:endParaRPr>
                </a:p>
              </p:txBody>
            </p:sp>
            <p:sp>
              <p:nvSpPr>
                <p:cNvPr id="270" name="TextBox 269">
                  <a:extLst>
                    <a:ext uri="{FF2B5EF4-FFF2-40B4-BE49-F238E27FC236}">
                      <a16:creationId xmlns:a16="http://schemas.microsoft.com/office/drawing/2014/main" xmlns="" id="{4103884C-15E8-4D88-8027-966C90DA9786}"/>
                    </a:ext>
                  </a:extLst>
                </p:cNvPr>
                <p:cNvSpPr txBox="1"/>
                <p:nvPr/>
              </p:nvSpPr>
              <p:spPr>
                <a:xfrm>
                  <a:off x="5243721" y="3340087"/>
                  <a:ext cx="361622" cy="277255"/>
                </a:xfrm>
                <a:prstGeom prst="rect">
                  <a:avLst/>
                </a:prstGeom>
                <a:noFill/>
              </p:spPr>
              <p:txBody>
                <a:bodyPr wrap="none" rtlCol="0">
                  <a:spAutoFit/>
                </a:bodyPr>
                <a:lstStyle/>
                <a:p>
                  <a:pPr defTabSz="685166">
                    <a:defRPr/>
                  </a:pPr>
                  <a:endParaRPr lang="ru-RU" sz="750" kern="0" dirty="0">
                    <a:solidFill>
                      <a:srgbClr val="002060"/>
                    </a:solidFill>
                    <a:latin typeface="Times New Roman" panose="02020603050405020304" pitchFamily="18" charset="0"/>
                    <a:cs typeface="Times New Roman" panose="02020603050405020304" pitchFamily="18" charset="0"/>
                  </a:endParaRPr>
                </a:p>
              </p:txBody>
            </p:sp>
          </p:grpSp>
          <p:sp>
            <p:nvSpPr>
              <p:cNvPr id="267" name="Прямоугольник 266">
                <a:extLst>
                  <a:ext uri="{FF2B5EF4-FFF2-40B4-BE49-F238E27FC236}">
                    <a16:creationId xmlns:a16="http://schemas.microsoft.com/office/drawing/2014/main" xmlns="" id="{489126E1-4133-480D-96A1-BA9387131B08}"/>
                  </a:ext>
                </a:extLst>
              </p:cNvPr>
              <p:cNvSpPr/>
              <p:nvPr/>
            </p:nvSpPr>
            <p:spPr>
              <a:xfrm>
                <a:off x="4294907" y="3668598"/>
                <a:ext cx="45761" cy="416939"/>
              </a:xfrm>
              <a:prstGeom prst="rect">
                <a:avLst/>
              </a:prstGeom>
              <a:solidFill>
                <a:srgbClr val="5B9BD5">
                  <a:lumMod val="75000"/>
                </a:srgbClr>
              </a:solidFill>
              <a:ln w="12700" cap="flat" cmpd="sng" algn="ctr">
                <a:noFill/>
                <a:prstDash val="solid"/>
                <a:miter lim="800000"/>
              </a:ln>
              <a:effectLst/>
            </p:spPr>
            <p:txBody>
              <a:bodyPr rtlCol="0" anchor="ctr"/>
              <a:lstStyle/>
              <a:p>
                <a:pPr marL="107561" defTabSz="680821" fontAlgn="base">
                  <a:lnSpc>
                    <a:spcPct val="90000"/>
                  </a:lnSpc>
                  <a:spcBef>
                    <a:spcPct val="0"/>
                  </a:spcBef>
                  <a:spcAft>
                    <a:spcPct val="0"/>
                  </a:spcAft>
                  <a:defRPr/>
                </a:pPr>
                <a:endParaRPr lang="ru-RU" sz="750" kern="0" dirty="0">
                  <a:solidFill>
                    <a:srgbClr val="002060"/>
                  </a:solidFill>
                  <a:latin typeface="Times New Roman" panose="02020603050405020304" pitchFamily="18" charset="0"/>
                  <a:cs typeface="Times New Roman" panose="02020603050405020304" pitchFamily="18" charset="0"/>
                </a:endParaRPr>
              </a:p>
            </p:txBody>
          </p:sp>
        </p:grpSp>
        <p:sp>
          <p:nvSpPr>
            <p:cNvPr id="265" name="Прямоугольник 264">
              <a:extLst>
                <a:ext uri="{FF2B5EF4-FFF2-40B4-BE49-F238E27FC236}">
                  <a16:creationId xmlns:a16="http://schemas.microsoft.com/office/drawing/2014/main" xmlns="" id="{6D5D89E8-78C5-45C5-8A69-AEB5B12532E8}"/>
                </a:ext>
              </a:extLst>
            </p:cNvPr>
            <p:cNvSpPr/>
            <p:nvPr/>
          </p:nvSpPr>
          <p:spPr bwMode="auto">
            <a:xfrm>
              <a:off x="440346" y="3064612"/>
              <a:ext cx="2513904" cy="430573"/>
            </a:xfrm>
            <a:prstGeom prst="rect">
              <a:avLst/>
            </a:prstGeom>
            <a:noFill/>
            <a:ln w="6350" cap="flat" cmpd="sng" algn="ctr">
              <a:solidFill>
                <a:sysClr val="window" lastClr="FFFFFF">
                  <a:lumMod val="85000"/>
                </a:sysClr>
              </a:solidFill>
              <a:prstDash val="solid"/>
              <a:miter lim="800000"/>
            </a:ln>
            <a:effectLst>
              <a:outerShdw blurRad="88900" dist="38100" dir="2700000" algn="tl" rotWithShape="0">
                <a:prstClr val="black">
                  <a:alpha val="10000"/>
                </a:prstClr>
              </a:outerShdw>
            </a:effectLst>
          </p:spPr>
          <p:txBody>
            <a:bodyPr anchor="ctr"/>
            <a:lstStyle/>
            <a:p>
              <a:pPr algn="ctr" defTabSz="680375">
                <a:defRPr/>
              </a:pPr>
              <a:endParaRPr lang="ru-RU" sz="750" kern="0" dirty="0">
                <a:solidFill>
                  <a:srgbClr val="002060"/>
                </a:solidFill>
                <a:latin typeface="Times New Roman" panose="02020603050405020304" pitchFamily="18" charset="0"/>
                <a:cs typeface="Times New Roman" panose="02020603050405020304" pitchFamily="18" charset="0"/>
              </a:endParaRPr>
            </a:p>
          </p:txBody>
        </p:sp>
      </p:grpSp>
      <p:grpSp>
        <p:nvGrpSpPr>
          <p:cNvPr id="271" name="Группа 270">
            <a:extLst>
              <a:ext uri="{FF2B5EF4-FFF2-40B4-BE49-F238E27FC236}">
                <a16:creationId xmlns:a16="http://schemas.microsoft.com/office/drawing/2014/main" xmlns="" id="{BC01C5AB-CAC6-49CF-904F-663DBA833E67}"/>
              </a:ext>
            </a:extLst>
          </p:cNvPr>
          <p:cNvGrpSpPr/>
          <p:nvPr/>
        </p:nvGrpSpPr>
        <p:grpSpPr>
          <a:xfrm>
            <a:off x="3155164" y="3028670"/>
            <a:ext cx="1289485" cy="331747"/>
            <a:chOff x="440346" y="3058906"/>
            <a:chExt cx="2521912" cy="442329"/>
          </a:xfrm>
        </p:grpSpPr>
        <p:grpSp>
          <p:nvGrpSpPr>
            <p:cNvPr id="272" name="Группа 271">
              <a:extLst>
                <a:ext uri="{FF2B5EF4-FFF2-40B4-BE49-F238E27FC236}">
                  <a16:creationId xmlns:a16="http://schemas.microsoft.com/office/drawing/2014/main" xmlns="" id="{D420BC8B-E846-4F5D-AEFD-6843791E855B}"/>
                </a:ext>
              </a:extLst>
            </p:cNvPr>
            <p:cNvGrpSpPr/>
            <p:nvPr/>
          </p:nvGrpSpPr>
          <p:grpSpPr>
            <a:xfrm>
              <a:off x="441506" y="3058906"/>
              <a:ext cx="2520752" cy="442329"/>
              <a:chOff x="4294907" y="3656841"/>
              <a:chExt cx="2523085" cy="442738"/>
            </a:xfrm>
          </p:grpSpPr>
          <p:grpSp>
            <p:nvGrpSpPr>
              <p:cNvPr id="274" name="Группа 273">
                <a:extLst>
                  <a:ext uri="{FF2B5EF4-FFF2-40B4-BE49-F238E27FC236}">
                    <a16:creationId xmlns:a16="http://schemas.microsoft.com/office/drawing/2014/main" xmlns="" id="{215BF822-A74A-4C9C-8A21-209885D5FFF7}"/>
                  </a:ext>
                </a:extLst>
              </p:cNvPr>
              <p:cNvGrpSpPr/>
              <p:nvPr/>
            </p:nvGrpSpPr>
            <p:grpSpPr>
              <a:xfrm>
                <a:off x="4310678" y="3656841"/>
                <a:ext cx="2507314" cy="442738"/>
                <a:chOff x="5243721" y="3328329"/>
                <a:chExt cx="2507314" cy="442738"/>
              </a:xfrm>
            </p:grpSpPr>
            <p:sp>
              <p:nvSpPr>
                <p:cNvPr id="276" name="Прямоугольник 275">
                  <a:extLst>
                    <a:ext uri="{FF2B5EF4-FFF2-40B4-BE49-F238E27FC236}">
                      <a16:creationId xmlns:a16="http://schemas.microsoft.com/office/drawing/2014/main" xmlns="" id="{77943F35-40DD-4E8D-8E46-D844A3A9AC57}"/>
                    </a:ext>
                  </a:extLst>
                </p:cNvPr>
                <p:cNvSpPr/>
                <p:nvPr/>
              </p:nvSpPr>
              <p:spPr>
                <a:xfrm>
                  <a:off x="5243722" y="3328329"/>
                  <a:ext cx="2507313" cy="442738"/>
                </a:xfrm>
                <a:prstGeom prst="rect">
                  <a:avLst/>
                </a:prstGeom>
                <a:solidFill>
                  <a:sysClr val="window" lastClr="FFFFFF">
                    <a:alpha val="96000"/>
                  </a:sysClr>
                </a:solidFill>
                <a:ln w="12700" cap="flat" cmpd="sng" algn="ctr">
                  <a:noFill/>
                  <a:prstDash val="solid"/>
                  <a:miter lim="800000"/>
                </a:ln>
                <a:effectLst>
                  <a:outerShdw blurRad="88900" dist="38100" dir="2700000" algn="tl" rotWithShape="0">
                    <a:prstClr val="black">
                      <a:alpha val="8000"/>
                    </a:prstClr>
                  </a:outerShdw>
                </a:effectLst>
              </p:spPr>
              <p:txBody>
                <a:bodyPr lIns="539501" tIns="0" bIns="0" rtlCol="0" anchor="ctr"/>
                <a:lstStyle/>
                <a:p>
                  <a:pPr defTabSz="680821" fontAlgn="base">
                    <a:lnSpc>
                      <a:spcPct val="90000"/>
                    </a:lnSpc>
                    <a:spcBef>
                      <a:spcPct val="0"/>
                    </a:spcBef>
                    <a:spcAft>
                      <a:spcPct val="0"/>
                    </a:spcAft>
                    <a:defRPr/>
                  </a:pPr>
                  <a:endParaRPr lang="ru-RU" sz="750"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77" name="Прямоугольник 276">
                  <a:extLst>
                    <a:ext uri="{FF2B5EF4-FFF2-40B4-BE49-F238E27FC236}">
                      <a16:creationId xmlns:a16="http://schemas.microsoft.com/office/drawing/2014/main" xmlns="" id="{71A283D8-A002-45A6-8F04-2E9C042CDE8E}"/>
                    </a:ext>
                  </a:extLst>
                </p:cNvPr>
                <p:cNvSpPr/>
                <p:nvPr/>
              </p:nvSpPr>
              <p:spPr>
                <a:xfrm>
                  <a:off x="5267846" y="3390601"/>
                  <a:ext cx="2464283" cy="369673"/>
                </a:xfrm>
                <a:prstGeom prst="rect">
                  <a:avLst/>
                </a:prstGeom>
              </p:spPr>
              <p:txBody>
                <a:bodyPr wrap="square">
                  <a:spAutoFit/>
                </a:bodyPr>
                <a:lstStyle/>
                <a:p>
                  <a:pPr defTabSz="680821" fontAlgn="base">
                    <a:lnSpc>
                      <a:spcPct val="80000"/>
                    </a:lnSpc>
                    <a:spcBef>
                      <a:spcPct val="0"/>
                    </a:spcBef>
                    <a:spcAft>
                      <a:spcPct val="0"/>
                    </a:spcAft>
                    <a:defRPr/>
                  </a:pPr>
                  <a:r>
                    <a:rPr lang="ru-RU" sz="750" dirty="0">
                      <a:solidFill>
                        <a:srgbClr val="002060"/>
                      </a:solidFill>
                      <a:latin typeface="Times New Roman" panose="02020603050405020304" pitchFamily="18" charset="0"/>
                      <a:cs typeface="Times New Roman" panose="02020603050405020304" pitchFamily="18" charset="0"/>
                    </a:rPr>
                    <a:t>учет фоновых / мешающих излучений</a:t>
                  </a:r>
                  <a:endParaRPr lang="ru-RU" sz="750" b="1" kern="0" dirty="0">
                    <a:solidFill>
                      <a:srgbClr val="002060"/>
                    </a:solidFill>
                    <a:latin typeface="Times New Roman" panose="02020603050405020304" pitchFamily="18" charset="0"/>
                    <a:cs typeface="Times New Roman" panose="02020603050405020304" pitchFamily="18" charset="0"/>
                  </a:endParaRPr>
                </a:p>
              </p:txBody>
            </p:sp>
            <p:sp>
              <p:nvSpPr>
                <p:cNvPr id="278" name="TextBox 277">
                  <a:extLst>
                    <a:ext uri="{FF2B5EF4-FFF2-40B4-BE49-F238E27FC236}">
                      <a16:creationId xmlns:a16="http://schemas.microsoft.com/office/drawing/2014/main" xmlns="" id="{4103884C-15E8-4D88-8027-966C90DA9786}"/>
                    </a:ext>
                  </a:extLst>
                </p:cNvPr>
                <p:cNvSpPr txBox="1"/>
                <p:nvPr/>
              </p:nvSpPr>
              <p:spPr>
                <a:xfrm>
                  <a:off x="5243721" y="3340087"/>
                  <a:ext cx="361622" cy="277255"/>
                </a:xfrm>
                <a:prstGeom prst="rect">
                  <a:avLst/>
                </a:prstGeom>
                <a:noFill/>
              </p:spPr>
              <p:txBody>
                <a:bodyPr wrap="none" rtlCol="0">
                  <a:spAutoFit/>
                </a:bodyPr>
                <a:lstStyle/>
                <a:p>
                  <a:pPr defTabSz="685166">
                    <a:defRPr/>
                  </a:pPr>
                  <a:endParaRPr lang="ru-RU" sz="750" kern="0" dirty="0">
                    <a:solidFill>
                      <a:srgbClr val="002060"/>
                    </a:solidFill>
                    <a:latin typeface="Times New Roman" panose="02020603050405020304" pitchFamily="18" charset="0"/>
                    <a:cs typeface="Times New Roman" panose="02020603050405020304" pitchFamily="18" charset="0"/>
                  </a:endParaRPr>
                </a:p>
              </p:txBody>
            </p:sp>
          </p:grpSp>
          <p:sp>
            <p:nvSpPr>
              <p:cNvPr id="275" name="Прямоугольник 274">
                <a:extLst>
                  <a:ext uri="{FF2B5EF4-FFF2-40B4-BE49-F238E27FC236}">
                    <a16:creationId xmlns:a16="http://schemas.microsoft.com/office/drawing/2014/main" xmlns="" id="{489126E1-4133-480D-96A1-BA9387131B08}"/>
                  </a:ext>
                </a:extLst>
              </p:cNvPr>
              <p:cNvSpPr/>
              <p:nvPr/>
            </p:nvSpPr>
            <p:spPr>
              <a:xfrm>
                <a:off x="4294907" y="3668598"/>
                <a:ext cx="45761" cy="416939"/>
              </a:xfrm>
              <a:prstGeom prst="rect">
                <a:avLst/>
              </a:prstGeom>
              <a:solidFill>
                <a:srgbClr val="5B9BD5">
                  <a:lumMod val="75000"/>
                </a:srgbClr>
              </a:solidFill>
              <a:ln w="12700" cap="flat" cmpd="sng" algn="ctr">
                <a:noFill/>
                <a:prstDash val="solid"/>
                <a:miter lim="800000"/>
              </a:ln>
              <a:effectLst/>
            </p:spPr>
            <p:txBody>
              <a:bodyPr rtlCol="0" anchor="ctr"/>
              <a:lstStyle/>
              <a:p>
                <a:pPr marL="107561" defTabSz="680821" fontAlgn="base">
                  <a:lnSpc>
                    <a:spcPct val="90000"/>
                  </a:lnSpc>
                  <a:spcBef>
                    <a:spcPct val="0"/>
                  </a:spcBef>
                  <a:spcAft>
                    <a:spcPct val="0"/>
                  </a:spcAft>
                  <a:defRPr/>
                </a:pPr>
                <a:endParaRPr lang="ru-RU" sz="750" kern="0" dirty="0">
                  <a:solidFill>
                    <a:srgbClr val="002060"/>
                  </a:solidFill>
                  <a:latin typeface="Times New Roman" panose="02020603050405020304" pitchFamily="18" charset="0"/>
                  <a:cs typeface="Times New Roman" panose="02020603050405020304" pitchFamily="18" charset="0"/>
                </a:endParaRPr>
              </a:p>
            </p:txBody>
          </p:sp>
        </p:grpSp>
        <p:sp>
          <p:nvSpPr>
            <p:cNvPr id="273" name="Прямоугольник 272">
              <a:extLst>
                <a:ext uri="{FF2B5EF4-FFF2-40B4-BE49-F238E27FC236}">
                  <a16:creationId xmlns:a16="http://schemas.microsoft.com/office/drawing/2014/main" xmlns="" id="{6D5D89E8-78C5-45C5-8A69-AEB5B12532E8}"/>
                </a:ext>
              </a:extLst>
            </p:cNvPr>
            <p:cNvSpPr/>
            <p:nvPr/>
          </p:nvSpPr>
          <p:spPr bwMode="auto">
            <a:xfrm>
              <a:off x="440346" y="3064612"/>
              <a:ext cx="2513904" cy="430573"/>
            </a:xfrm>
            <a:prstGeom prst="rect">
              <a:avLst/>
            </a:prstGeom>
            <a:noFill/>
            <a:ln w="6350" cap="flat" cmpd="sng" algn="ctr">
              <a:solidFill>
                <a:sysClr val="window" lastClr="FFFFFF">
                  <a:lumMod val="85000"/>
                </a:sysClr>
              </a:solidFill>
              <a:prstDash val="solid"/>
              <a:miter lim="800000"/>
            </a:ln>
            <a:effectLst>
              <a:outerShdw blurRad="88900" dist="38100" dir="2700000" algn="tl" rotWithShape="0">
                <a:prstClr val="black">
                  <a:alpha val="10000"/>
                </a:prstClr>
              </a:outerShdw>
            </a:effectLst>
          </p:spPr>
          <p:txBody>
            <a:bodyPr anchor="ctr"/>
            <a:lstStyle/>
            <a:p>
              <a:pPr algn="ctr" defTabSz="680375">
                <a:defRPr/>
              </a:pPr>
              <a:endParaRPr lang="ru-RU" sz="750" kern="0" dirty="0">
                <a:solidFill>
                  <a:srgbClr val="002060"/>
                </a:solidFill>
                <a:latin typeface="Times New Roman" panose="02020603050405020304" pitchFamily="18" charset="0"/>
                <a:cs typeface="Times New Roman" panose="02020603050405020304" pitchFamily="18" charset="0"/>
              </a:endParaRPr>
            </a:p>
          </p:txBody>
        </p:sp>
      </p:grpSp>
      <p:grpSp>
        <p:nvGrpSpPr>
          <p:cNvPr id="279" name="Группа 278">
            <a:extLst>
              <a:ext uri="{FF2B5EF4-FFF2-40B4-BE49-F238E27FC236}">
                <a16:creationId xmlns:a16="http://schemas.microsoft.com/office/drawing/2014/main" xmlns="" id="{BC01C5AB-CAC6-49CF-904F-663DBA833E67}"/>
              </a:ext>
            </a:extLst>
          </p:cNvPr>
          <p:cNvGrpSpPr/>
          <p:nvPr/>
        </p:nvGrpSpPr>
        <p:grpSpPr>
          <a:xfrm>
            <a:off x="3154128" y="3399378"/>
            <a:ext cx="1289485" cy="410277"/>
            <a:chOff x="440346" y="3058905"/>
            <a:chExt cx="2521912" cy="547036"/>
          </a:xfrm>
        </p:grpSpPr>
        <p:grpSp>
          <p:nvGrpSpPr>
            <p:cNvPr id="280" name="Группа 279">
              <a:extLst>
                <a:ext uri="{FF2B5EF4-FFF2-40B4-BE49-F238E27FC236}">
                  <a16:creationId xmlns:a16="http://schemas.microsoft.com/office/drawing/2014/main" xmlns="" id="{D420BC8B-E846-4F5D-AEFD-6843791E855B}"/>
                </a:ext>
              </a:extLst>
            </p:cNvPr>
            <p:cNvGrpSpPr/>
            <p:nvPr/>
          </p:nvGrpSpPr>
          <p:grpSpPr>
            <a:xfrm>
              <a:off x="441506" y="3058905"/>
              <a:ext cx="2520752" cy="547036"/>
              <a:chOff x="4294907" y="3656841"/>
              <a:chExt cx="2523085" cy="547542"/>
            </a:xfrm>
          </p:grpSpPr>
          <p:grpSp>
            <p:nvGrpSpPr>
              <p:cNvPr id="282" name="Группа 281">
                <a:extLst>
                  <a:ext uri="{FF2B5EF4-FFF2-40B4-BE49-F238E27FC236}">
                    <a16:creationId xmlns:a16="http://schemas.microsoft.com/office/drawing/2014/main" xmlns="" id="{215BF822-A74A-4C9C-8A21-209885D5FFF7}"/>
                  </a:ext>
                </a:extLst>
              </p:cNvPr>
              <p:cNvGrpSpPr/>
              <p:nvPr/>
            </p:nvGrpSpPr>
            <p:grpSpPr>
              <a:xfrm>
                <a:off x="4310678" y="3656841"/>
                <a:ext cx="2507314" cy="547542"/>
                <a:chOff x="5243721" y="3328329"/>
                <a:chExt cx="2507314" cy="547542"/>
              </a:xfrm>
            </p:grpSpPr>
            <p:sp>
              <p:nvSpPr>
                <p:cNvPr id="284" name="Прямоугольник 283">
                  <a:extLst>
                    <a:ext uri="{FF2B5EF4-FFF2-40B4-BE49-F238E27FC236}">
                      <a16:creationId xmlns:a16="http://schemas.microsoft.com/office/drawing/2014/main" xmlns="" id="{77943F35-40DD-4E8D-8E46-D844A3A9AC57}"/>
                    </a:ext>
                  </a:extLst>
                </p:cNvPr>
                <p:cNvSpPr/>
                <p:nvPr/>
              </p:nvSpPr>
              <p:spPr>
                <a:xfrm>
                  <a:off x="5243722" y="3328329"/>
                  <a:ext cx="2507313" cy="442738"/>
                </a:xfrm>
                <a:prstGeom prst="rect">
                  <a:avLst/>
                </a:prstGeom>
                <a:solidFill>
                  <a:sysClr val="window" lastClr="FFFFFF">
                    <a:alpha val="96000"/>
                  </a:sysClr>
                </a:solidFill>
                <a:ln w="12700" cap="flat" cmpd="sng" algn="ctr">
                  <a:noFill/>
                  <a:prstDash val="solid"/>
                  <a:miter lim="800000"/>
                </a:ln>
                <a:effectLst>
                  <a:outerShdw blurRad="88900" dist="38100" dir="2700000" algn="tl" rotWithShape="0">
                    <a:prstClr val="black">
                      <a:alpha val="8000"/>
                    </a:prstClr>
                  </a:outerShdw>
                </a:effectLst>
              </p:spPr>
              <p:txBody>
                <a:bodyPr lIns="539501" tIns="0" bIns="0" rtlCol="0" anchor="ctr"/>
                <a:lstStyle/>
                <a:p>
                  <a:pPr defTabSz="680821" fontAlgn="base">
                    <a:lnSpc>
                      <a:spcPct val="90000"/>
                    </a:lnSpc>
                    <a:spcBef>
                      <a:spcPct val="0"/>
                    </a:spcBef>
                    <a:spcAft>
                      <a:spcPct val="0"/>
                    </a:spcAft>
                    <a:defRPr/>
                  </a:pPr>
                  <a:endParaRPr lang="ru-RU" sz="750"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85" name="Прямоугольник 284">
                  <a:extLst>
                    <a:ext uri="{FF2B5EF4-FFF2-40B4-BE49-F238E27FC236}">
                      <a16:creationId xmlns:a16="http://schemas.microsoft.com/office/drawing/2014/main" xmlns="" id="{71A283D8-A002-45A6-8F04-2E9C042CDE8E}"/>
                    </a:ext>
                  </a:extLst>
                </p:cNvPr>
                <p:cNvSpPr/>
                <p:nvPr/>
              </p:nvSpPr>
              <p:spPr>
                <a:xfrm>
                  <a:off x="5267846" y="3382973"/>
                  <a:ext cx="2464283" cy="492898"/>
                </a:xfrm>
                <a:prstGeom prst="rect">
                  <a:avLst/>
                </a:prstGeom>
              </p:spPr>
              <p:txBody>
                <a:bodyPr wrap="square">
                  <a:spAutoFit/>
                </a:bodyPr>
                <a:lstStyle/>
                <a:p>
                  <a:pPr defTabSz="680821" fontAlgn="base">
                    <a:lnSpc>
                      <a:spcPct val="80000"/>
                    </a:lnSpc>
                    <a:spcBef>
                      <a:spcPct val="0"/>
                    </a:spcBef>
                    <a:spcAft>
                      <a:spcPct val="0"/>
                    </a:spcAft>
                    <a:defRPr/>
                  </a:pPr>
                  <a:r>
                    <a:rPr lang="ru-RU" sz="750" dirty="0">
                      <a:solidFill>
                        <a:srgbClr val="002060"/>
                      </a:solidFill>
                      <a:latin typeface="Times New Roman" panose="02020603050405020304" pitchFamily="18" charset="0"/>
                      <a:cs typeface="Times New Roman" panose="02020603050405020304" pitchFamily="18" charset="0"/>
                    </a:rPr>
                    <a:t>восстановление исходного спектра гамма-излучения</a:t>
                  </a:r>
                  <a:endParaRPr lang="ru-RU" sz="750" kern="0" dirty="0">
                    <a:solidFill>
                      <a:srgbClr val="002060"/>
                    </a:solidFill>
                    <a:latin typeface="Times New Roman" panose="02020603050405020304" pitchFamily="18" charset="0"/>
                    <a:cs typeface="Times New Roman" panose="02020603050405020304" pitchFamily="18" charset="0"/>
                  </a:endParaRPr>
                </a:p>
              </p:txBody>
            </p:sp>
            <p:sp>
              <p:nvSpPr>
                <p:cNvPr id="286" name="TextBox 285">
                  <a:extLst>
                    <a:ext uri="{FF2B5EF4-FFF2-40B4-BE49-F238E27FC236}">
                      <a16:creationId xmlns:a16="http://schemas.microsoft.com/office/drawing/2014/main" xmlns="" id="{4103884C-15E8-4D88-8027-966C90DA9786}"/>
                    </a:ext>
                  </a:extLst>
                </p:cNvPr>
                <p:cNvSpPr txBox="1"/>
                <p:nvPr/>
              </p:nvSpPr>
              <p:spPr>
                <a:xfrm>
                  <a:off x="5243721" y="3340087"/>
                  <a:ext cx="361622" cy="277255"/>
                </a:xfrm>
                <a:prstGeom prst="rect">
                  <a:avLst/>
                </a:prstGeom>
                <a:noFill/>
              </p:spPr>
              <p:txBody>
                <a:bodyPr wrap="none" rtlCol="0">
                  <a:spAutoFit/>
                </a:bodyPr>
                <a:lstStyle/>
                <a:p>
                  <a:pPr defTabSz="685166">
                    <a:defRPr/>
                  </a:pPr>
                  <a:endParaRPr lang="ru-RU" sz="750" kern="0" dirty="0">
                    <a:solidFill>
                      <a:srgbClr val="002060"/>
                    </a:solidFill>
                    <a:latin typeface="Times New Roman" panose="02020603050405020304" pitchFamily="18" charset="0"/>
                    <a:cs typeface="Times New Roman" panose="02020603050405020304" pitchFamily="18" charset="0"/>
                  </a:endParaRPr>
                </a:p>
              </p:txBody>
            </p:sp>
          </p:grpSp>
          <p:sp>
            <p:nvSpPr>
              <p:cNvPr id="283" name="Прямоугольник 282">
                <a:extLst>
                  <a:ext uri="{FF2B5EF4-FFF2-40B4-BE49-F238E27FC236}">
                    <a16:creationId xmlns:a16="http://schemas.microsoft.com/office/drawing/2014/main" xmlns="" id="{489126E1-4133-480D-96A1-BA9387131B08}"/>
                  </a:ext>
                </a:extLst>
              </p:cNvPr>
              <p:cNvSpPr/>
              <p:nvPr/>
            </p:nvSpPr>
            <p:spPr>
              <a:xfrm>
                <a:off x="4294907" y="3668598"/>
                <a:ext cx="45761" cy="416939"/>
              </a:xfrm>
              <a:prstGeom prst="rect">
                <a:avLst/>
              </a:prstGeom>
              <a:solidFill>
                <a:srgbClr val="5B9BD5">
                  <a:lumMod val="75000"/>
                </a:srgbClr>
              </a:solidFill>
              <a:ln w="12700" cap="flat" cmpd="sng" algn="ctr">
                <a:noFill/>
                <a:prstDash val="solid"/>
                <a:miter lim="800000"/>
              </a:ln>
              <a:effectLst/>
            </p:spPr>
            <p:txBody>
              <a:bodyPr rtlCol="0" anchor="ctr"/>
              <a:lstStyle/>
              <a:p>
                <a:pPr marL="107561" defTabSz="680821" fontAlgn="base">
                  <a:lnSpc>
                    <a:spcPct val="90000"/>
                  </a:lnSpc>
                  <a:spcBef>
                    <a:spcPct val="0"/>
                  </a:spcBef>
                  <a:spcAft>
                    <a:spcPct val="0"/>
                  </a:spcAft>
                  <a:defRPr/>
                </a:pPr>
                <a:endParaRPr lang="ru-RU" sz="750" kern="0" dirty="0">
                  <a:solidFill>
                    <a:srgbClr val="002060"/>
                  </a:solidFill>
                  <a:latin typeface="Times New Roman" panose="02020603050405020304" pitchFamily="18" charset="0"/>
                  <a:cs typeface="Times New Roman" panose="02020603050405020304" pitchFamily="18" charset="0"/>
                </a:endParaRPr>
              </a:p>
            </p:txBody>
          </p:sp>
        </p:grpSp>
        <p:sp>
          <p:nvSpPr>
            <p:cNvPr id="281" name="Прямоугольник 280">
              <a:extLst>
                <a:ext uri="{FF2B5EF4-FFF2-40B4-BE49-F238E27FC236}">
                  <a16:creationId xmlns:a16="http://schemas.microsoft.com/office/drawing/2014/main" xmlns="" id="{6D5D89E8-78C5-45C5-8A69-AEB5B12532E8}"/>
                </a:ext>
              </a:extLst>
            </p:cNvPr>
            <p:cNvSpPr/>
            <p:nvPr/>
          </p:nvSpPr>
          <p:spPr bwMode="auto">
            <a:xfrm>
              <a:off x="440346" y="3064612"/>
              <a:ext cx="2513904" cy="430573"/>
            </a:xfrm>
            <a:prstGeom prst="rect">
              <a:avLst/>
            </a:prstGeom>
            <a:noFill/>
            <a:ln w="6350" cap="flat" cmpd="sng" algn="ctr">
              <a:solidFill>
                <a:sysClr val="window" lastClr="FFFFFF">
                  <a:lumMod val="85000"/>
                </a:sysClr>
              </a:solidFill>
              <a:prstDash val="solid"/>
              <a:miter lim="800000"/>
            </a:ln>
            <a:effectLst>
              <a:outerShdw blurRad="88900" dist="38100" dir="2700000" algn="tl" rotWithShape="0">
                <a:prstClr val="black">
                  <a:alpha val="10000"/>
                </a:prstClr>
              </a:outerShdw>
            </a:effectLst>
          </p:spPr>
          <p:txBody>
            <a:bodyPr anchor="ctr"/>
            <a:lstStyle/>
            <a:p>
              <a:pPr algn="ctr" defTabSz="680375">
                <a:defRPr/>
              </a:pPr>
              <a:endParaRPr lang="ru-RU" sz="750" kern="0" dirty="0">
                <a:solidFill>
                  <a:srgbClr val="002060"/>
                </a:solidFill>
                <a:latin typeface="Times New Roman" panose="02020603050405020304" pitchFamily="18" charset="0"/>
                <a:cs typeface="Times New Roman" panose="02020603050405020304" pitchFamily="18" charset="0"/>
              </a:endParaRPr>
            </a:p>
          </p:txBody>
        </p:sp>
      </p:grpSp>
      <p:grpSp>
        <p:nvGrpSpPr>
          <p:cNvPr id="287" name="Группа 286">
            <a:extLst>
              <a:ext uri="{FF2B5EF4-FFF2-40B4-BE49-F238E27FC236}">
                <a16:creationId xmlns:a16="http://schemas.microsoft.com/office/drawing/2014/main" xmlns="" id="{BC01C5AB-CAC6-49CF-904F-663DBA833E67}"/>
              </a:ext>
            </a:extLst>
          </p:cNvPr>
          <p:cNvGrpSpPr/>
          <p:nvPr/>
        </p:nvGrpSpPr>
        <p:grpSpPr>
          <a:xfrm>
            <a:off x="3154128" y="3762253"/>
            <a:ext cx="1289485" cy="331748"/>
            <a:chOff x="440346" y="3058914"/>
            <a:chExt cx="2521912" cy="442330"/>
          </a:xfrm>
        </p:grpSpPr>
        <p:grpSp>
          <p:nvGrpSpPr>
            <p:cNvPr id="288" name="Группа 287">
              <a:extLst>
                <a:ext uri="{FF2B5EF4-FFF2-40B4-BE49-F238E27FC236}">
                  <a16:creationId xmlns:a16="http://schemas.microsoft.com/office/drawing/2014/main" xmlns="" id="{D420BC8B-E846-4F5D-AEFD-6843791E855B}"/>
                </a:ext>
              </a:extLst>
            </p:cNvPr>
            <p:cNvGrpSpPr/>
            <p:nvPr/>
          </p:nvGrpSpPr>
          <p:grpSpPr>
            <a:xfrm>
              <a:off x="441506" y="3058914"/>
              <a:ext cx="2520752" cy="442330"/>
              <a:chOff x="4294907" y="3656841"/>
              <a:chExt cx="2523085" cy="442738"/>
            </a:xfrm>
          </p:grpSpPr>
          <p:grpSp>
            <p:nvGrpSpPr>
              <p:cNvPr id="290" name="Группа 289">
                <a:extLst>
                  <a:ext uri="{FF2B5EF4-FFF2-40B4-BE49-F238E27FC236}">
                    <a16:creationId xmlns:a16="http://schemas.microsoft.com/office/drawing/2014/main" xmlns="" id="{215BF822-A74A-4C9C-8A21-209885D5FFF7}"/>
                  </a:ext>
                </a:extLst>
              </p:cNvPr>
              <p:cNvGrpSpPr/>
              <p:nvPr/>
            </p:nvGrpSpPr>
            <p:grpSpPr>
              <a:xfrm>
                <a:off x="4310678" y="3656841"/>
                <a:ext cx="2507314" cy="442738"/>
                <a:chOff x="5243721" y="3328329"/>
                <a:chExt cx="2507314" cy="442738"/>
              </a:xfrm>
            </p:grpSpPr>
            <p:sp>
              <p:nvSpPr>
                <p:cNvPr id="292" name="Прямоугольник 291">
                  <a:extLst>
                    <a:ext uri="{FF2B5EF4-FFF2-40B4-BE49-F238E27FC236}">
                      <a16:creationId xmlns:a16="http://schemas.microsoft.com/office/drawing/2014/main" xmlns="" id="{77943F35-40DD-4E8D-8E46-D844A3A9AC57}"/>
                    </a:ext>
                  </a:extLst>
                </p:cNvPr>
                <p:cNvSpPr/>
                <p:nvPr/>
              </p:nvSpPr>
              <p:spPr>
                <a:xfrm>
                  <a:off x="5243722" y="3328329"/>
                  <a:ext cx="2507313" cy="442738"/>
                </a:xfrm>
                <a:prstGeom prst="rect">
                  <a:avLst/>
                </a:prstGeom>
                <a:solidFill>
                  <a:sysClr val="window" lastClr="FFFFFF">
                    <a:alpha val="96000"/>
                  </a:sysClr>
                </a:solidFill>
                <a:ln w="12700" cap="flat" cmpd="sng" algn="ctr">
                  <a:noFill/>
                  <a:prstDash val="solid"/>
                  <a:miter lim="800000"/>
                </a:ln>
                <a:effectLst>
                  <a:outerShdw blurRad="88900" dist="38100" dir="2700000" algn="tl" rotWithShape="0">
                    <a:prstClr val="black">
                      <a:alpha val="8000"/>
                    </a:prstClr>
                  </a:outerShdw>
                </a:effectLst>
              </p:spPr>
              <p:txBody>
                <a:bodyPr lIns="539501" tIns="0" bIns="0" rtlCol="0" anchor="ctr"/>
                <a:lstStyle/>
                <a:p>
                  <a:pPr defTabSz="680821" fontAlgn="base">
                    <a:lnSpc>
                      <a:spcPct val="90000"/>
                    </a:lnSpc>
                    <a:spcBef>
                      <a:spcPct val="0"/>
                    </a:spcBef>
                    <a:spcAft>
                      <a:spcPct val="0"/>
                    </a:spcAft>
                    <a:defRPr/>
                  </a:pPr>
                  <a:endParaRPr lang="ru-RU" sz="750"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93" name="Прямоугольник 292">
                  <a:extLst>
                    <a:ext uri="{FF2B5EF4-FFF2-40B4-BE49-F238E27FC236}">
                      <a16:creationId xmlns:a16="http://schemas.microsoft.com/office/drawing/2014/main" xmlns="" id="{71A283D8-A002-45A6-8F04-2E9C042CDE8E}"/>
                    </a:ext>
                  </a:extLst>
                </p:cNvPr>
                <p:cNvSpPr/>
                <p:nvPr/>
              </p:nvSpPr>
              <p:spPr>
                <a:xfrm>
                  <a:off x="5267846" y="3447838"/>
                  <a:ext cx="2464283" cy="246448"/>
                </a:xfrm>
                <a:prstGeom prst="rect">
                  <a:avLst/>
                </a:prstGeom>
              </p:spPr>
              <p:txBody>
                <a:bodyPr wrap="square">
                  <a:spAutoFit/>
                </a:bodyPr>
                <a:lstStyle/>
                <a:p>
                  <a:pPr defTabSz="680821" fontAlgn="base">
                    <a:lnSpc>
                      <a:spcPct val="80000"/>
                    </a:lnSpc>
                    <a:spcBef>
                      <a:spcPct val="0"/>
                    </a:spcBef>
                    <a:spcAft>
                      <a:spcPct val="0"/>
                    </a:spcAft>
                    <a:defRPr/>
                  </a:pPr>
                  <a:r>
                    <a:rPr lang="ru-RU" sz="750" dirty="0">
                      <a:solidFill>
                        <a:srgbClr val="002060"/>
                      </a:solidFill>
                      <a:latin typeface="Times New Roman" panose="02020603050405020304" pitchFamily="18" charset="0"/>
                      <a:cs typeface="Times New Roman" panose="02020603050405020304" pitchFamily="18" charset="0"/>
                    </a:rPr>
                    <a:t>адаптивная фильтрация</a:t>
                  </a:r>
                  <a:endParaRPr lang="ru-RU" sz="750" kern="0" dirty="0">
                    <a:solidFill>
                      <a:srgbClr val="002060"/>
                    </a:solidFill>
                    <a:latin typeface="Times New Roman" panose="02020603050405020304" pitchFamily="18" charset="0"/>
                    <a:cs typeface="Times New Roman" panose="02020603050405020304" pitchFamily="18" charset="0"/>
                  </a:endParaRPr>
                </a:p>
              </p:txBody>
            </p:sp>
            <p:sp>
              <p:nvSpPr>
                <p:cNvPr id="294" name="TextBox 293">
                  <a:extLst>
                    <a:ext uri="{FF2B5EF4-FFF2-40B4-BE49-F238E27FC236}">
                      <a16:creationId xmlns:a16="http://schemas.microsoft.com/office/drawing/2014/main" xmlns="" id="{4103884C-15E8-4D88-8027-966C90DA9786}"/>
                    </a:ext>
                  </a:extLst>
                </p:cNvPr>
                <p:cNvSpPr txBox="1"/>
                <p:nvPr/>
              </p:nvSpPr>
              <p:spPr>
                <a:xfrm>
                  <a:off x="5243721" y="3340086"/>
                  <a:ext cx="361622" cy="277254"/>
                </a:xfrm>
                <a:prstGeom prst="rect">
                  <a:avLst/>
                </a:prstGeom>
                <a:noFill/>
              </p:spPr>
              <p:txBody>
                <a:bodyPr wrap="none" rtlCol="0">
                  <a:spAutoFit/>
                </a:bodyPr>
                <a:lstStyle/>
                <a:p>
                  <a:pPr defTabSz="685166">
                    <a:defRPr/>
                  </a:pPr>
                  <a:endParaRPr lang="ru-RU" sz="750" kern="0" dirty="0">
                    <a:solidFill>
                      <a:srgbClr val="002060"/>
                    </a:solidFill>
                    <a:latin typeface="Times New Roman" panose="02020603050405020304" pitchFamily="18" charset="0"/>
                    <a:cs typeface="Times New Roman" panose="02020603050405020304" pitchFamily="18" charset="0"/>
                  </a:endParaRPr>
                </a:p>
              </p:txBody>
            </p:sp>
          </p:grpSp>
          <p:sp>
            <p:nvSpPr>
              <p:cNvPr id="291" name="Прямоугольник 290">
                <a:extLst>
                  <a:ext uri="{FF2B5EF4-FFF2-40B4-BE49-F238E27FC236}">
                    <a16:creationId xmlns:a16="http://schemas.microsoft.com/office/drawing/2014/main" xmlns="" id="{489126E1-4133-480D-96A1-BA9387131B08}"/>
                  </a:ext>
                </a:extLst>
              </p:cNvPr>
              <p:cNvSpPr/>
              <p:nvPr/>
            </p:nvSpPr>
            <p:spPr>
              <a:xfrm>
                <a:off x="4294907" y="3668598"/>
                <a:ext cx="45761" cy="416939"/>
              </a:xfrm>
              <a:prstGeom prst="rect">
                <a:avLst/>
              </a:prstGeom>
              <a:solidFill>
                <a:srgbClr val="5B9BD5">
                  <a:lumMod val="75000"/>
                </a:srgbClr>
              </a:solidFill>
              <a:ln w="12700" cap="flat" cmpd="sng" algn="ctr">
                <a:noFill/>
                <a:prstDash val="solid"/>
                <a:miter lim="800000"/>
              </a:ln>
              <a:effectLst/>
            </p:spPr>
            <p:txBody>
              <a:bodyPr rtlCol="0" anchor="ctr"/>
              <a:lstStyle/>
              <a:p>
                <a:pPr marL="107561" defTabSz="680821" fontAlgn="base">
                  <a:lnSpc>
                    <a:spcPct val="90000"/>
                  </a:lnSpc>
                  <a:spcBef>
                    <a:spcPct val="0"/>
                  </a:spcBef>
                  <a:spcAft>
                    <a:spcPct val="0"/>
                  </a:spcAft>
                  <a:defRPr/>
                </a:pPr>
                <a:endParaRPr lang="ru-RU" sz="750" kern="0" dirty="0">
                  <a:solidFill>
                    <a:srgbClr val="002060"/>
                  </a:solidFill>
                  <a:latin typeface="Times New Roman" panose="02020603050405020304" pitchFamily="18" charset="0"/>
                  <a:cs typeface="Times New Roman" panose="02020603050405020304" pitchFamily="18" charset="0"/>
                </a:endParaRPr>
              </a:p>
            </p:txBody>
          </p:sp>
        </p:grpSp>
        <p:sp>
          <p:nvSpPr>
            <p:cNvPr id="289" name="Прямоугольник 288">
              <a:extLst>
                <a:ext uri="{FF2B5EF4-FFF2-40B4-BE49-F238E27FC236}">
                  <a16:creationId xmlns:a16="http://schemas.microsoft.com/office/drawing/2014/main" xmlns="" id="{6D5D89E8-78C5-45C5-8A69-AEB5B12532E8}"/>
                </a:ext>
              </a:extLst>
            </p:cNvPr>
            <p:cNvSpPr/>
            <p:nvPr/>
          </p:nvSpPr>
          <p:spPr bwMode="auto">
            <a:xfrm>
              <a:off x="440346" y="3064612"/>
              <a:ext cx="2513904" cy="430573"/>
            </a:xfrm>
            <a:prstGeom prst="rect">
              <a:avLst/>
            </a:prstGeom>
            <a:noFill/>
            <a:ln w="6350" cap="flat" cmpd="sng" algn="ctr">
              <a:solidFill>
                <a:sysClr val="window" lastClr="FFFFFF">
                  <a:lumMod val="85000"/>
                </a:sysClr>
              </a:solidFill>
              <a:prstDash val="solid"/>
              <a:miter lim="800000"/>
            </a:ln>
            <a:effectLst>
              <a:outerShdw blurRad="88900" dist="38100" dir="2700000" algn="tl" rotWithShape="0">
                <a:prstClr val="black">
                  <a:alpha val="10000"/>
                </a:prstClr>
              </a:outerShdw>
            </a:effectLst>
          </p:spPr>
          <p:txBody>
            <a:bodyPr anchor="ctr"/>
            <a:lstStyle/>
            <a:p>
              <a:pPr algn="ctr" defTabSz="680375">
                <a:defRPr/>
              </a:pPr>
              <a:endParaRPr lang="ru-RU" sz="750" kern="0" dirty="0">
                <a:solidFill>
                  <a:srgbClr val="002060"/>
                </a:solidFill>
                <a:latin typeface="Times New Roman" panose="02020603050405020304" pitchFamily="18" charset="0"/>
                <a:cs typeface="Times New Roman" panose="02020603050405020304" pitchFamily="18" charset="0"/>
              </a:endParaRPr>
            </a:p>
          </p:txBody>
        </p:sp>
      </p:grpSp>
      <p:grpSp>
        <p:nvGrpSpPr>
          <p:cNvPr id="295" name="Группа 294">
            <a:extLst>
              <a:ext uri="{FF2B5EF4-FFF2-40B4-BE49-F238E27FC236}">
                <a16:creationId xmlns:a16="http://schemas.microsoft.com/office/drawing/2014/main" xmlns="" id="{BC01C5AB-CAC6-49CF-904F-663DBA833E67}"/>
              </a:ext>
            </a:extLst>
          </p:cNvPr>
          <p:cNvGrpSpPr/>
          <p:nvPr/>
        </p:nvGrpSpPr>
        <p:grpSpPr>
          <a:xfrm>
            <a:off x="3154128" y="4122746"/>
            <a:ext cx="1289485" cy="331747"/>
            <a:chOff x="440346" y="3058908"/>
            <a:chExt cx="2521912" cy="442329"/>
          </a:xfrm>
        </p:grpSpPr>
        <p:grpSp>
          <p:nvGrpSpPr>
            <p:cNvPr id="296" name="Группа 295">
              <a:extLst>
                <a:ext uri="{FF2B5EF4-FFF2-40B4-BE49-F238E27FC236}">
                  <a16:creationId xmlns:a16="http://schemas.microsoft.com/office/drawing/2014/main" xmlns="" id="{D420BC8B-E846-4F5D-AEFD-6843791E855B}"/>
                </a:ext>
              </a:extLst>
            </p:cNvPr>
            <p:cNvGrpSpPr/>
            <p:nvPr/>
          </p:nvGrpSpPr>
          <p:grpSpPr>
            <a:xfrm>
              <a:off x="441506" y="3058908"/>
              <a:ext cx="2520752" cy="442329"/>
              <a:chOff x="4294907" y="3656841"/>
              <a:chExt cx="2523085" cy="442738"/>
            </a:xfrm>
          </p:grpSpPr>
          <p:grpSp>
            <p:nvGrpSpPr>
              <p:cNvPr id="300" name="Группа 299">
                <a:extLst>
                  <a:ext uri="{FF2B5EF4-FFF2-40B4-BE49-F238E27FC236}">
                    <a16:creationId xmlns:a16="http://schemas.microsoft.com/office/drawing/2014/main" xmlns="" id="{215BF822-A74A-4C9C-8A21-209885D5FFF7}"/>
                  </a:ext>
                </a:extLst>
              </p:cNvPr>
              <p:cNvGrpSpPr/>
              <p:nvPr/>
            </p:nvGrpSpPr>
            <p:grpSpPr>
              <a:xfrm>
                <a:off x="4310678" y="3656841"/>
                <a:ext cx="2507314" cy="442738"/>
                <a:chOff x="5243721" y="3328329"/>
                <a:chExt cx="2507314" cy="442738"/>
              </a:xfrm>
            </p:grpSpPr>
            <p:sp>
              <p:nvSpPr>
                <p:cNvPr id="302" name="Прямоугольник 301">
                  <a:extLst>
                    <a:ext uri="{FF2B5EF4-FFF2-40B4-BE49-F238E27FC236}">
                      <a16:creationId xmlns:a16="http://schemas.microsoft.com/office/drawing/2014/main" xmlns="" id="{77943F35-40DD-4E8D-8E46-D844A3A9AC57}"/>
                    </a:ext>
                  </a:extLst>
                </p:cNvPr>
                <p:cNvSpPr/>
                <p:nvPr/>
              </p:nvSpPr>
              <p:spPr>
                <a:xfrm>
                  <a:off x="5243722" y="3328329"/>
                  <a:ext cx="2507313" cy="442738"/>
                </a:xfrm>
                <a:prstGeom prst="rect">
                  <a:avLst/>
                </a:prstGeom>
                <a:solidFill>
                  <a:sysClr val="window" lastClr="FFFFFF">
                    <a:alpha val="96000"/>
                  </a:sysClr>
                </a:solidFill>
                <a:ln w="12700" cap="flat" cmpd="sng" algn="ctr">
                  <a:noFill/>
                  <a:prstDash val="solid"/>
                  <a:miter lim="800000"/>
                </a:ln>
                <a:effectLst>
                  <a:outerShdw blurRad="88900" dist="38100" dir="2700000" algn="tl" rotWithShape="0">
                    <a:prstClr val="black">
                      <a:alpha val="8000"/>
                    </a:prstClr>
                  </a:outerShdw>
                </a:effectLst>
              </p:spPr>
              <p:txBody>
                <a:bodyPr lIns="539501" tIns="0" bIns="0" rtlCol="0" anchor="ctr"/>
                <a:lstStyle/>
                <a:p>
                  <a:pPr defTabSz="680821" fontAlgn="base">
                    <a:lnSpc>
                      <a:spcPct val="90000"/>
                    </a:lnSpc>
                    <a:spcBef>
                      <a:spcPct val="0"/>
                    </a:spcBef>
                    <a:spcAft>
                      <a:spcPct val="0"/>
                    </a:spcAft>
                    <a:defRPr/>
                  </a:pPr>
                  <a:endParaRPr lang="ru-RU" sz="750"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03" name="Прямоугольник 302">
                  <a:extLst>
                    <a:ext uri="{FF2B5EF4-FFF2-40B4-BE49-F238E27FC236}">
                      <a16:creationId xmlns:a16="http://schemas.microsoft.com/office/drawing/2014/main" xmlns="" id="{71A283D8-A002-45A6-8F04-2E9C042CDE8E}"/>
                    </a:ext>
                  </a:extLst>
                </p:cNvPr>
                <p:cNvSpPr/>
                <p:nvPr/>
              </p:nvSpPr>
              <p:spPr>
                <a:xfrm>
                  <a:off x="5267846" y="3386822"/>
                  <a:ext cx="2464283" cy="369673"/>
                </a:xfrm>
                <a:prstGeom prst="rect">
                  <a:avLst/>
                </a:prstGeom>
              </p:spPr>
              <p:txBody>
                <a:bodyPr wrap="square">
                  <a:spAutoFit/>
                </a:bodyPr>
                <a:lstStyle/>
                <a:p>
                  <a:pPr defTabSz="680821" fontAlgn="base">
                    <a:lnSpc>
                      <a:spcPct val="80000"/>
                    </a:lnSpc>
                    <a:spcBef>
                      <a:spcPct val="0"/>
                    </a:spcBef>
                    <a:spcAft>
                      <a:spcPct val="0"/>
                    </a:spcAft>
                    <a:defRPr/>
                  </a:pPr>
                  <a:r>
                    <a:rPr lang="ru-RU" sz="750" dirty="0">
                      <a:solidFill>
                        <a:srgbClr val="002060"/>
                      </a:solidFill>
                      <a:latin typeface="Times New Roman" panose="02020603050405020304" pitchFamily="18" charset="0"/>
                      <a:cs typeface="Times New Roman" panose="02020603050405020304" pitchFamily="18" charset="0"/>
                    </a:rPr>
                    <a:t>разработка встраиваемого и прикладного ПО</a:t>
                  </a:r>
                  <a:endParaRPr lang="ru-RU" sz="750" kern="0" dirty="0">
                    <a:solidFill>
                      <a:srgbClr val="002060"/>
                    </a:solidFill>
                    <a:latin typeface="Times New Roman" panose="02020603050405020304" pitchFamily="18" charset="0"/>
                    <a:cs typeface="Times New Roman" panose="02020603050405020304" pitchFamily="18" charset="0"/>
                  </a:endParaRPr>
                </a:p>
              </p:txBody>
            </p:sp>
            <p:sp>
              <p:nvSpPr>
                <p:cNvPr id="304" name="TextBox 303">
                  <a:extLst>
                    <a:ext uri="{FF2B5EF4-FFF2-40B4-BE49-F238E27FC236}">
                      <a16:creationId xmlns:a16="http://schemas.microsoft.com/office/drawing/2014/main" xmlns="" id="{4103884C-15E8-4D88-8027-966C90DA9786}"/>
                    </a:ext>
                  </a:extLst>
                </p:cNvPr>
                <p:cNvSpPr txBox="1"/>
                <p:nvPr/>
              </p:nvSpPr>
              <p:spPr>
                <a:xfrm>
                  <a:off x="5243721" y="3340087"/>
                  <a:ext cx="361622" cy="277255"/>
                </a:xfrm>
                <a:prstGeom prst="rect">
                  <a:avLst/>
                </a:prstGeom>
                <a:noFill/>
              </p:spPr>
              <p:txBody>
                <a:bodyPr wrap="none" rtlCol="0">
                  <a:spAutoFit/>
                </a:bodyPr>
                <a:lstStyle/>
                <a:p>
                  <a:pPr defTabSz="685166">
                    <a:defRPr/>
                  </a:pPr>
                  <a:endParaRPr lang="ru-RU" sz="750" kern="0" dirty="0">
                    <a:solidFill>
                      <a:srgbClr val="002060"/>
                    </a:solidFill>
                    <a:latin typeface="Times New Roman" panose="02020603050405020304" pitchFamily="18" charset="0"/>
                    <a:cs typeface="Times New Roman" panose="02020603050405020304" pitchFamily="18" charset="0"/>
                  </a:endParaRPr>
                </a:p>
              </p:txBody>
            </p:sp>
          </p:grpSp>
          <p:sp>
            <p:nvSpPr>
              <p:cNvPr id="301" name="Прямоугольник 300">
                <a:extLst>
                  <a:ext uri="{FF2B5EF4-FFF2-40B4-BE49-F238E27FC236}">
                    <a16:creationId xmlns:a16="http://schemas.microsoft.com/office/drawing/2014/main" xmlns="" id="{489126E1-4133-480D-96A1-BA9387131B08}"/>
                  </a:ext>
                </a:extLst>
              </p:cNvPr>
              <p:cNvSpPr/>
              <p:nvPr/>
            </p:nvSpPr>
            <p:spPr>
              <a:xfrm>
                <a:off x="4294907" y="3668598"/>
                <a:ext cx="45761" cy="416939"/>
              </a:xfrm>
              <a:prstGeom prst="rect">
                <a:avLst/>
              </a:prstGeom>
              <a:solidFill>
                <a:srgbClr val="5B9BD5">
                  <a:lumMod val="75000"/>
                </a:srgbClr>
              </a:solidFill>
              <a:ln w="12700" cap="flat" cmpd="sng" algn="ctr">
                <a:noFill/>
                <a:prstDash val="solid"/>
                <a:miter lim="800000"/>
              </a:ln>
              <a:effectLst/>
            </p:spPr>
            <p:txBody>
              <a:bodyPr rtlCol="0" anchor="ctr"/>
              <a:lstStyle/>
              <a:p>
                <a:pPr marL="107561" defTabSz="680821" fontAlgn="base">
                  <a:lnSpc>
                    <a:spcPct val="90000"/>
                  </a:lnSpc>
                  <a:spcBef>
                    <a:spcPct val="0"/>
                  </a:spcBef>
                  <a:spcAft>
                    <a:spcPct val="0"/>
                  </a:spcAft>
                  <a:defRPr/>
                </a:pPr>
                <a:endParaRPr lang="ru-RU" sz="750" kern="0" dirty="0">
                  <a:solidFill>
                    <a:srgbClr val="002060"/>
                  </a:solidFill>
                  <a:latin typeface="Times New Roman" panose="02020603050405020304" pitchFamily="18" charset="0"/>
                  <a:cs typeface="Times New Roman" panose="02020603050405020304" pitchFamily="18" charset="0"/>
                </a:endParaRPr>
              </a:p>
            </p:txBody>
          </p:sp>
        </p:grpSp>
        <p:sp>
          <p:nvSpPr>
            <p:cNvPr id="299" name="Прямоугольник 298">
              <a:extLst>
                <a:ext uri="{FF2B5EF4-FFF2-40B4-BE49-F238E27FC236}">
                  <a16:creationId xmlns:a16="http://schemas.microsoft.com/office/drawing/2014/main" xmlns="" id="{6D5D89E8-78C5-45C5-8A69-AEB5B12532E8}"/>
                </a:ext>
              </a:extLst>
            </p:cNvPr>
            <p:cNvSpPr/>
            <p:nvPr/>
          </p:nvSpPr>
          <p:spPr bwMode="auto">
            <a:xfrm>
              <a:off x="440346" y="3064612"/>
              <a:ext cx="2513905" cy="430573"/>
            </a:xfrm>
            <a:prstGeom prst="rect">
              <a:avLst/>
            </a:prstGeom>
            <a:noFill/>
            <a:ln w="6350" cap="flat" cmpd="sng" algn="ctr">
              <a:solidFill>
                <a:sysClr val="window" lastClr="FFFFFF">
                  <a:lumMod val="85000"/>
                </a:sysClr>
              </a:solidFill>
              <a:prstDash val="solid"/>
              <a:miter lim="800000"/>
            </a:ln>
            <a:effectLst>
              <a:outerShdw blurRad="88900" dist="38100" dir="2700000" algn="tl" rotWithShape="0">
                <a:prstClr val="black">
                  <a:alpha val="10000"/>
                </a:prstClr>
              </a:outerShdw>
            </a:effectLst>
          </p:spPr>
          <p:txBody>
            <a:bodyPr anchor="ctr"/>
            <a:lstStyle/>
            <a:p>
              <a:pPr algn="ctr" defTabSz="680375">
                <a:defRPr/>
              </a:pPr>
              <a:endParaRPr lang="ru-RU" sz="750" kern="0" dirty="0">
                <a:solidFill>
                  <a:srgbClr val="002060"/>
                </a:solidFill>
                <a:latin typeface="Times New Roman" panose="02020603050405020304" pitchFamily="18" charset="0"/>
                <a:cs typeface="Times New Roman" panose="02020603050405020304" pitchFamily="18" charset="0"/>
              </a:endParaRPr>
            </a:p>
          </p:txBody>
        </p:sp>
      </p:grpSp>
      <p:grpSp>
        <p:nvGrpSpPr>
          <p:cNvPr id="305" name="Группа 304">
            <a:extLst>
              <a:ext uri="{FF2B5EF4-FFF2-40B4-BE49-F238E27FC236}">
                <a16:creationId xmlns:a16="http://schemas.microsoft.com/office/drawing/2014/main" xmlns="" id="{BC01C5AB-CAC6-49CF-904F-663DBA833E67}"/>
              </a:ext>
            </a:extLst>
          </p:cNvPr>
          <p:cNvGrpSpPr/>
          <p:nvPr/>
        </p:nvGrpSpPr>
        <p:grpSpPr>
          <a:xfrm>
            <a:off x="3147686" y="4493538"/>
            <a:ext cx="1289485" cy="331748"/>
            <a:chOff x="440346" y="3058915"/>
            <a:chExt cx="2521912" cy="442330"/>
          </a:xfrm>
        </p:grpSpPr>
        <p:grpSp>
          <p:nvGrpSpPr>
            <p:cNvPr id="306" name="Группа 305">
              <a:extLst>
                <a:ext uri="{FF2B5EF4-FFF2-40B4-BE49-F238E27FC236}">
                  <a16:creationId xmlns:a16="http://schemas.microsoft.com/office/drawing/2014/main" xmlns="" id="{D420BC8B-E846-4F5D-AEFD-6843791E855B}"/>
                </a:ext>
              </a:extLst>
            </p:cNvPr>
            <p:cNvGrpSpPr/>
            <p:nvPr/>
          </p:nvGrpSpPr>
          <p:grpSpPr>
            <a:xfrm>
              <a:off x="441506" y="3058915"/>
              <a:ext cx="2520752" cy="442330"/>
              <a:chOff x="4294907" y="3656841"/>
              <a:chExt cx="2523085" cy="442738"/>
            </a:xfrm>
          </p:grpSpPr>
          <p:grpSp>
            <p:nvGrpSpPr>
              <p:cNvPr id="308" name="Группа 307">
                <a:extLst>
                  <a:ext uri="{FF2B5EF4-FFF2-40B4-BE49-F238E27FC236}">
                    <a16:creationId xmlns:a16="http://schemas.microsoft.com/office/drawing/2014/main" xmlns="" id="{215BF822-A74A-4C9C-8A21-209885D5FFF7}"/>
                  </a:ext>
                </a:extLst>
              </p:cNvPr>
              <p:cNvGrpSpPr/>
              <p:nvPr/>
            </p:nvGrpSpPr>
            <p:grpSpPr>
              <a:xfrm>
                <a:off x="4310678" y="3656841"/>
                <a:ext cx="2507314" cy="442738"/>
                <a:chOff x="5243721" y="3328329"/>
                <a:chExt cx="2507314" cy="442738"/>
              </a:xfrm>
            </p:grpSpPr>
            <p:sp>
              <p:nvSpPr>
                <p:cNvPr id="310" name="Прямоугольник 309">
                  <a:extLst>
                    <a:ext uri="{FF2B5EF4-FFF2-40B4-BE49-F238E27FC236}">
                      <a16:creationId xmlns:a16="http://schemas.microsoft.com/office/drawing/2014/main" xmlns="" id="{77943F35-40DD-4E8D-8E46-D844A3A9AC57}"/>
                    </a:ext>
                  </a:extLst>
                </p:cNvPr>
                <p:cNvSpPr/>
                <p:nvPr/>
              </p:nvSpPr>
              <p:spPr>
                <a:xfrm>
                  <a:off x="5243722" y="3328329"/>
                  <a:ext cx="2507313" cy="442738"/>
                </a:xfrm>
                <a:prstGeom prst="rect">
                  <a:avLst/>
                </a:prstGeom>
                <a:solidFill>
                  <a:sysClr val="window" lastClr="FFFFFF">
                    <a:alpha val="96000"/>
                  </a:sysClr>
                </a:solidFill>
                <a:ln w="12700" cap="flat" cmpd="sng" algn="ctr">
                  <a:noFill/>
                  <a:prstDash val="solid"/>
                  <a:miter lim="800000"/>
                </a:ln>
                <a:effectLst>
                  <a:outerShdw blurRad="88900" dist="38100" dir="2700000" algn="tl" rotWithShape="0">
                    <a:prstClr val="black">
                      <a:alpha val="8000"/>
                    </a:prstClr>
                  </a:outerShdw>
                </a:effectLst>
              </p:spPr>
              <p:txBody>
                <a:bodyPr lIns="539501" tIns="0" bIns="0" rtlCol="0" anchor="ctr"/>
                <a:lstStyle/>
                <a:p>
                  <a:pPr defTabSz="680821" fontAlgn="base">
                    <a:lnSpc>
                      <a:spcPct val="90000"/>
                    </a:lnSpc>
                    <a:spcBef>
                      <a:spcPct val="0"/>
                    </a:spcBef>
                    <a:spcAft>
                      <a:spcPct val="0"/>
                    </a:spcAft>
                    <a:defRPr/>
                  </a:pPr>
                  <a:endParaRPr lang="ru-RU" sz="750"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11" name="Прямоугольник 310">
                  <a:extLst>
                    <a:ext uri="{FF2B5EF4-FFF2-40B4-BE49-F238E27FC236}">
                      <a16:creationId xmlns:a16="http://schemas.microsoft.com/office/drawing/2014/main" xmlns="" id="{71A283D8-A002-45A6-8F04-2E9C042CDE8E}"/>
                    </a:ext>
                  </a:extLst>
                </p:cNvPr>
                <p:cNvSpPr/>
                <p:nvPr/>
              </p:nvSpPr>
              <p:spPr>
                <a:xfrm>
                  <a:off x="5267846" y="3376186"/>
                  <a:ext cx="2464283" cy="369672"/>
                </a:xfrm>
                <a:prstGeom prst="rect">
                  <a:avLst/>
                </a:prstGeom>
              </p:spPr>
              <p:txBody>
                <a:bodyPr wrap="square">
                  <a:spAutoFit/>
                </a:bodyPr>
                <a:lstStyle/>
                <a:p>
                  <a:pPr defTabSz="680821" fontAlgn="base">
                    <a:lnSpc>
                      <a:spcPct val="80000"/>
                    </a:lnSpc>
                    <a:spcBef>
                      <a:spcPct val="0"/>
                    </a:spcBef>
                    <a:spcAft>
                      <a:spcPct val="0"/>
                    </a:spcAft>
                    <a:defRPr/>
                  </a:pPr>
                  <a:r>
                    <a:rPr lang="ru-RU" sz="750" dirty="0">
                      <a:solidFill>
                        <a:srgbClr val="002060"/>
                      </a:solidFill>
                      <a:latin typeface="Times New Roman" panose="02020603050405020304" pitchFamily="18" charset="0"/>
                      <a:cs typeface="Times New Roman" panose="02020603050405020304" pitchFamily="18" charset="0"/>
                    </a:rPr>
                    <a:t>разработка технологического ПО</a:t>
                  </a:r>
                  <a:endParaRPr lang="ru-RU" sz="750" kern="0" dirty="0">
                    <a:solidFill>
                      <a:srgbClr val="002060"/>
                    </a:solidFill>
                    <a:latin typeface="Times New Roman" panose="02020603050405020304" pitchFamily="18" charset="0"/>
                    <a:cs typeface="Times New Roman" panose="02020603050405020304" pitchFamily="18" charset="0"/>
                  </a:endParaRPr>
                </a:p>
              </p:txBody>
            </p:sp>
            <p:sp>
              <p:nvSpPr>
                <p:cNvPr id="312" name="TextBox 311">
                  <a:extLst>
                    <a:ext uri="{FF2B5EF4-FFF2-40B4-BE49-F238E27FC236}">
                      <a16:creationId xmlns:a16="http://schemas.microsoft.com/office/drawing/2014/main" xmlns="" id="{4103884C-15E8-4D88-8027-966C90DA9786}"/>
                    </a:ext>
                  </a:extLst>
                </p:cNvPr>
                <p:cNvSpPr txBox="1"/>
                <p:nvPr/>
              </p:nvSpPr>
              <p:spPr>
                <a:xfrm>
                  <a:off x="5243721" y="3340086"/>
                  <a:ext cx="361622" cy="277254"/>
                </a:xfrm>
                <a:prstGeom prst="rect">
                  <a:avLst/>
                </a:prstGeom>
                <a:noFill/>
              </p:spPr>
              <p:txBody>
                <a:bodyPr wrap="none" rtlCol="0">
                  <a:spAutoFit/>
                </a:bodyPr>
                <a:lstStyle/>
                <a:p>
                  <a:pPr defTabSz="685166">
                    <a:defRPr/>
                  </a:pPr>
                  <a:endParaRPr lang="ru-RU" sz="750" kern="0" dirty="0">
                    <a:solidFill>
                      <a:srgbClr val="002060"/>
                    </a:solidFill>
                    <a:latin typeface="Times New Roman" panose="02020603050405020304" pitchFamily="18" charset="0"/>
                    <a:cs typeface="Times New Roman" panose="02020603050405020304" pitchFamily="18" charset="0"/>
                  </a:endParaRPr>
                </a:p>
              </p:txBody>
            </p:sp>
          </p:grpSp>
          <p:sp>
            <p:nvSpPr>
              <p:cNvPr id="309" name="Прямоугольник 308">
                <a:extLst>
                  <a:ext uri="{FF2B5EF4-FFF2-40B4-BE49-F238E27FC236}">
                    <a16:creationId xmlns:a16="http://schemas.microsoft.com/office/drawing/2014/main" xmlns="" id="{489126E1-4133-480D-96A1-BA9387131B08}"/>
                  </a:ext>
                </a:extLst>
              </p:cNvPr>
              <p:cNvSpPr/>
              <p:nvPr/>
            </p:nvSpPr>
            <p:spPr>
              <a:xfrm>
                <a:off x="4294907" y="3668598"/>
                <a:ext cx="45761" cy="416939"/>
              </a:xfrm>
              <a:prstGeom prst="rect">
                <a:avLst/>
              </a:prstGeom>
              <a:solidFill>
                <a:srgbClr val="5B9BD5">
                  <a:lumMod val="75000"/>
                </a:srgbClr>
              </a:solidFill>
              <a:ln w="12700" cap="flat" cmpd="sng" algn="ctr">
                <a:noFill/>
                <a:prstDash val="solid"/>
                <a:miter lim="800000"/>
              </a:ln>
              <a:effectLst/>
            </p:spPr>
            <p:txBody>
              <a:bodyPr rtlCol="0" anchor="ctr"/>
              <a:lstStyle/>
              <a:p>
                <a:pPr marL="107561" defTabSz="680821" fontAlgn="base">
                  <a:lnSpc>
                    <a:spcPct val="90000"/>
                  </a:lnSpc>
                  <a:spcBef>
                    <a:spcPct val="0"/>
                  </a:spcBef>
                  <a:spcAft>
                    <a:spcPct val="0"/>
                  </a:spcAft>
                  <a:defRPr/>
                </a:pPr>
                <a:endParaRPr lang="ru-RU" sz="750" kern="0" dirty="0">
                  <a:solidFill>
                    <a:srgbClr val="002060"/>
                  </a:solidFill>
                  <a:latin typeface="Times New Roman" panose="02020603050405020304" pitchFamily="18" charset="0"/>
                  <a:cs typeface="Times New Roman" panose="02020603050405020304" pitchFamily="18" charset="0"/>
                </a:endParaRPr>
              </a:p>
            </p:txBody>
          </p:sp>
        </p:grpSp>
        <p:sp>
          <p:nvSpPr>
            <p:cNvPr id="307" name="Прямоугольник 306">
              <a:extLst>
                <a:ext uri="{FF2B5EF4-FFF2-40B4-BE49-F238E27FC236}">
                  <a16:creationId xmlns:a16="http://schemas.microsoft.com/office/drawing/2014/main" xmlns="" id="{6D5D89E8-78C5-45C5-8A69-AEB5B12532E8}"/>
                </a:ext>
              </a:extLst>
            </p:cNvPr>
            <p:cNvSpPr/>
            <p:nvPr/>
          </p:nvSpPr>
          <p:spPr bwMode="auto">
            <a:xfrm>
              <a:off x="440346" y="3064612"/>
              <a:ext cx="2513904" cy="430573"/>
            </a:xfrm>
            <a:prstGeom prst="rect">
              <a:avLst/>
            </a:prstGeom>
            <a:noFill/>
            <a:ln w="6350" cap="flat" cmpd="sng" algn="ctr">
              <a:solidFill>
                <a:sysClr val="window" lastClr="FFFFFF">
                  <a:lumMod val="85000"/>
                </a:sysClr>
              </a:solidFill>
              <a:prstDash val="solid"/>
              <a:miter lim="800000"/>
            </a:ln>
            <a:effectLst>
              <a:outerShdw blurRad="88900" dist="38100" dir="2700000" algn="tl" rotWithShape="0">
                <a:prstClr val="black">
                  <a:alpha val="10000"/>
                </a:prstClr>
              </a:outerShdw>
            </a:effectLst>
          </p:spPr>
          <p:txBody>
            <a:bodyPr anchor="ctr"/>
            <a:lstStyle/>
            <a:p>
              <a:pPr algn="ctr" defTabSz="680375">
                <a:defRPr/>
              </a:pPr>
              <a:endParaRPr lang="ru-RU" sz="750" kern="0" dirty="0">
                <a:solidFill>
                  <a:srgbClr val="002060"/>
                </a:solidFill>
                <a:latin typeface="Times New Roman" panose="02020603050405020304" pitchFamily="18" charset="0"/>
                <a:cs typeface="Times New Roman" panose="02020603050405020304" pitchFamily="18" charset="0"/>
              </a:endParaRPr>
            </a:p>
          </p:txBody>
        </p:sp>
      </p:grpSp>
      <p:grpSp>
        <p:nvGrpSpPr>
          <p:cNvPr id="313" name="Группа 312">
            <a:extLst>
              <a:ext uri="{FF2B5EF4-FFF2-40B4-BE49-F238E27FC236}">
                <a16:creationId xmlns:a16="http://schemas.microsoft.com/office/drawing/2014/main" xmlns="" id="{BC01C5AB-CAC6-49CF-904F-663DBA833E67}"/>
              </a:ext>
            </a:extLst>
          </p:cNvPr>
          <p:cNvGrpSpPr/>
          <p:nvPr/>
        </p:nvGrpSpPr>
        <p:grpSpPr>
          <a:xfrm>
            <a:off x="4562475" y="2660905"/>
            <a:ext cx="1289485" cy="381702"/>
            <a:chOff x="440346" y="3058902"/>
            <a:chExt cx="2521912" cy="508936"/>
          </a:xfrm>
        </p:grpSpPr>
        <p:grpSp>
          <p:nvGrpSpPr>
            <p:cNvPr id="314" name="Группа 313">
              <a:extLst>
                <a:ext uri="{FF2B5EF4-FFF2-40B4-BE49-F238E27FC236}">
                  <a16:creationId xmlns:a16="http://schemas.microsoft.com/office/drawing/2014/main" xmlns="" id="{D420BC8B-E846-4F5D-AEFD-6843791E855B}"/>
                </a:ext>
              </a:extLst>
            </p:cNvPr>
            <p:cNvGrpSpPr/>
            <p:nvPr/>
          </p:nvGrpSpPr>
          <p:grpSpPr>
            <a:xfrm>
              <a:off x="441506" y="3058902"/>
              <a:ext cx="2520752" cy="508936"/>
              <a:chOff x="4294907" y="3656841"/>
              <a:chExt cx="2523085" cy="509407"/>
            </a:xfrm>
          </p:grpSpPr>
          <p:grpSp>
            <p:nvGrpSpPr>
              <p:cNvPr id="316" name="Группа 315">
                <a:extLst>
                  <a:ext uri="{FF2B5EF4-FFF2-40B4-BE49-F238E27FC236}">
                    <a16:creationId xmlns:a16="http://schemas.microsoft.com/office/drawing/2014/main" xmlns="" id="{215BF822-A74A-4C9C-8A21-209885D5FFF7}"/>
                  </a:ext>
                </a:extLst>
              </p:cNvPr>
              <p:cNvGrpSpPr/>
              <p:nvPr/>
            </p:nvGrpSpPr>
            <p:grpSpPr>
              <a:xfrm>
                <a:off x="4310678" y="3656841"/>
                <a:ext cx="2507314" cy="509407"/>
                <a:chOff x="5243721" y="3328329"/>
                <a:chExt cx="2507314" cy="509407"/>
              </a:xfrm>
            </p:grpSpPr>
            <p:sp>
              <p:nvSpPr>
                <p:cNvPr id="318" name="Прямоугольник 317">
                  <a:extLst>
                    <a:ext uri="{FF2B5EF4-FFF2-40B4-BE49-F238E27FC236}">
                      <a16:creationId xmlns:a16="http://schemas.microsoft.com/office/drawing/2014/main" xmlns="" id="{77943F35-40DD-4E8D-8E46-D844A3A9AC57}"/>
                    </a:ext>
                  </a:extLst>
                </p:cNvPr>
                <p:cNvSpPr/>
                <p:nvPr/>
              </p:nvSpPr>
              <p:spPr>
                <a:xfrm>
                  <a:off x="5243722" y="3328329"/>
                  <a:ext cx="2507313" cy="442738"/>
                </a:xfrm>
                <a:prstGeom prst="rect">
                  <a:avLst/>
                </a:prstGeom>
                <a:solidFill>
                  <a:sysClr val="window" lastClr="FFFFFF">
                    <a:alpha val="96000"/>
                  </a:sysClr>
                </a:solidFill>
                <a:ln w="12700" cap="flat" cmpd="sng" algn="ctr">
                  <a:noFill/>
                  <a:prstDash val="solid"/>
                  <a:miter lim="800000"/>
                </a:ln>
                <a:effectLst>
                  <a:outerShdw blurRad="88900" dist="38100" dir="2700000" algn="tl" rotWithShape="0">
                    <a:prstClr val="black">
                      <a:alpha val="8000"/>
                    </a:prstClr>
                  </a:outerShdw>
                </a:effectLst>
              </p:spPr>
              <p:txBody>
                <a:bodyPr lIns="539501" tIns="0" bIns="0" rtlCol="0" anchor="ctr"/>
                <a:lstStyle/>
                <a:p>
                  <a:pPr defTabSz="680821" fontAlgn="base">
                    <a:lnSpc>
                      <a:spcPct val="90000"/>
                    </a:lnSpc>
                    <a:spcBef>
                      <a:spcPct val="0"/>
                    </a:spcBef>
                    <a:spcAft>
                      <a:spcPct val="0"/>
                    </a:spcAft>
                    <a:defRPr/>
                  </a:pPr>
                  <a:endParaRPr lang="ru-RU" sz="750"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19" name="Прямоугольник 318">
                  <a:extLst>
                    <a:ext uri="{FF2B5EF4-FFF2-40B4-BE49-F238E27FC236}">
                      <a16:creationId xmlns:a16="http://schemas.microsoft.com/office/drawing/2014/main" xmlns="" id="{71A283D8-A002-45A6-8F04-2E9C042CDE8E}"/>
                    </a:ext>
                  </a:extLst>
                </p:cNvPr>
                <p:cNvSpPr/>
                <p:nvPr/>
              </p:nvSpPr>
              <p:spPr>
                <a:xfrm>
                  <a:off x="5267846" y="3344838"/>
                  <a:ext cx="2464283" cy="492898"/>
                </a:xfrm>
                <a:prstGeom prst="rect">
                  <a:avLst/>
                </a:prstGeom>
              </p:spPr>
              <p:txBody>
                <a:bodyPr wrap="square">
                  <a:spAutoFit/>
                </a:bodyPr>
                <a:lstStyle/>
                <a:p>
                  <a:pPr defTabSz="680821" fontAlgn="base">
                    <a:lnSpc>
                      <a:spcPct val="80000"/>
                    </a:lnSpc>
                    <a:spcBef>
                      <a:spcPct val="0"/>
                    </a:spcBef>
                    <a:spcAft>
                      <a:spcPct val="0"/>
                    </a:spcAft>
                    <a:defRPr/>
                  </a:pPr>
                  <a:r>
                    <a:rPr lang="ru-RU" sz="750" dirty="0">
                      <a:solidFill>
                        <a:srgbClr val="002060"/>
                      </a:solidFill>
                      <a:latin typeface="Times New Roman" panose="02020603050405020304" pitchFamily="18" charset="0"/>
                      <a:cs typeface="Times New Roman" panose="02020603050405020304" pitchFamily="18" charset="0"/>
                    </a:rPr>
                    <a:t>моделирование и анализ течений жидких и газообразных сред</a:t>
                  </a:r>
                  <a:endParaRPr lang="ru-RU" sz="750" b="1" kern="0" dirty="0">
                    <a:solidFill>
                      <a:srgbClr val="002060"/>
                    </a:solidFill>
                    <a:latin typeface="Times New Roman" panose="02020603050405020304" pitchFamily="18" charset="0"/>
                    <a:cs typeface="Times New Roman" panose="02020603050405020304" pitchFamily="18" charset="0"/>
                  </a:endParaRPr>
                </a:p>
              </p:txBody>
            </p:sp>
            <p:sp>
              <p:nvSpPr>
                <p:cNvPr id="320" name="TextBox 319">
                  <a:extLst>
                    <a:ext uri="{FF2B5EF4-FFF2-40B4-BE49-F238E27FC236}">
                      <a16:creationId xmlns:a16="http://schemas.microsoft.com/office/drawing/2014/main" xmlns="" id="{4103884C-15E8-4D88-8027-966C90DA9786}"/>
                    </a:ext>
                  </a:extLst>
                </p:cNvPr>
                <p:cNvSpPr txBox="1"/>
                <p:nvPr/>
              </p:nvSpPr>
              <p:spPr>
                <a:xfrm>
                  <a:off x="5243721" y="3340087"/>
                  <a:ext cx="361622" cy="277255"/>
                </a:xfrm>
                <a:prstGeom prst="rect">
                  <a:avLst/>
                </a:prstGeom>
                <a:noFill/>
              </p:spPr>
              <p:txBody>
                <a:bodyPr wrap="none" rtlCol="0">
                  <a:spAutoFit/>
                </a:bodyPr>
                <a:lstStyle/>
                <a:p>
                  <a:pPr defTabSz="685166">
                    <a:defRPr/>
                  </a:pPr>
                  <a:endParaRPr lang="ru-RU" sz="750" kern="0" dirty="0">
                    <a:solidFill>
                      <a:srgbClr val="002060"/>
                    </a:solidFill>
                    <a:latin typeface="Times New Roman" panose="02020603050405020304" pitchFamily="18" charset="0"/>
                    <a:cs typeface="Times New Roman" panose="02020603050405020304" pitchFamily="18" charset="0"/>
                  </a:endParaRPr>
                </a:p>
              </p:txBody>
            </p:sp>
          </p:grpSp>
          <p:sp>
            <p:nvSpPr>
              <p:cNvPr id="317" name="Прямоугольник 316">
                <a:extLst>
                  <a:ext uri="{FF2B5EF4-FFF2-40B4-BE49-F238E27FC236}">
                    <a16:creationId xmlns:a16="http://schemas.microsoft.com/office/drawing/2014/main" xmlns="" id="{489126E1-4133-480D-96A1-BA9387131B08}"/>
                  </a:ext>
                </a:extLst>
              </p:cNvPr>
              <p:cNvSpPr/>
              <p:nvPr/>
            </p:nvSpPr>
            <p:spPr>
              <a:xfrm>
                <a:off x="4294907" y="3668598"/>
                <a:ext cx="45761" cy="416939"/>
              </a:xfrm>
              <a:prstGeom prst="rect">
                <a:avLst/>
              </a:prstGeom>
              <a:solidFill>
                <a:srgbClr val="5B9BD5">
                  <a:lumMod val="75000"/>
                </a:srgbClr>
              </a:solidFill>
              <a:ln w="12700" cap="flat" cmpd="sng" algn="ctr">
                <a:noFill/>
                <a:prstDash val="solid"/>
                <a:miter lim="800000"/>
              </a:ln>
              <a:effectLst/>
            </p:spPr>
            <p:txBody>
              <a:bodyPr rtlCol="0" anchor="ctr"/>
              <a:lstStyle/>
              <a:p>
                <a:pPr marL="107561" defTabSz="680821" fontAlgn="base">
                  <a:lnSpc>
                    <a:spcPct val="90000"/>
                  </a:lnSpc>
                  <a:spcBef>
                    <a:spcPct val="0"/>
                  </a:spcBef>
                  <a:spcAft>
                    <a:spcPct val="0"/>
                  </a:spcAft>
                  <a:defRPr/>
                </a:pPr>
                <a:endParaRPr lang="ru-RU" sz="750" kern="0" dirty="0">
                  <a:solidFill>
                    <a:srgbClr val="002060"/>
                  </a:solidFill>
                  <a:latin typeface="Times New Roman" panose="02020603050405020304" pitchFamily="18" charset="0"/>
                  <a:cs typeface="Times New Roman" panose="02020603050405020304" pitchFamily="18" charset="0"/>
                </a:endParaRPr>
              </a:p>
            </p:txBody>
          </p:sp>
        </p:grpSp>
        <p:sp>
          <p:nvSpPr>
            <p:cNvPr id="315" name="Прямоугольник 314">
              <a:extLst>
                <a:ext uri="{FF2B5EF4-FFF2-40B4-BE49-F238E27FC236}">
                  <a16:creationId xmlns:a16="http://schemas.microsoft.com/office/drawing/2014/main" xmlns="" id="{6D5D89E8-78C5-45C5-8A69-AEB5B12532E8}"/>
                </a:ext>
              </a:extLst>
            </p:cNvPr>
            <p:cNvSpPr/>
            <p:nvPr/>
          </p:nvSpPr>
          <p:spPr bwMode="auto">
            <a:xfrm>
              <a:off x="440346" y="3064612"/>
              <a:ext cx="2513904" cy="430573"/>
            </a:xfrm>
            <a:prstGeom prst="rect">
              <a:avLst/>
            </a:prstGeom>
            <a:noFill/>
            <a:ln w="6350" cap="flat" cmpd="sng" algn="ctr">
              <a:solidFill>
                <a:sysClr val="window" lastClr="FFFFFF">
                  <a:lumMod val="85000"/>
                </a:sysClr>
              </a:solidFill>
              <a:prstDash val="solid"/>
              <a:miter lim="800000"/>
            </a:ln>
            <a:effectLst>
              <a:outerShdw blurRad="88900" dist="38100" dir="2700000" algn="tl" rotWithShape="0">
                <a:prstClr val="black">
                  <a:alpha val="10000"/>
                </a:prstClr>
              </a:outerShdw>
            </a:effectLst>
          </p:spPr>
          <p:txBody>
            <a:bodyPr anchor="ctr"/>
            <a:lstStyle/>
            <a:p>
              <a:pPr algn="ctr" defTabSz="680375">
                <a:defRPr/>
              </a:pPr>
              <a:endParaRPr lang="ru-RU" sz="750" kern="0" dirty="0">
                <a:solidFill>
                  <a:srgbClr val="002060"/>
                </a:solidFill>
                <a:latin typeface="Times New Roman" panose="02020603050405020304" pitchFamily="18" charset="0"/>
                <a:cs typeface="Times New Roman" panose="02020603050405020304" pitchFamily="18" charset="0"/>
              </a:endParaRPr>
            </a:p>
          </p:txBody>
        </p:sp>
      </p:grpSp>
      <p:grpSp>
        <p:nvGrpSpPr>
          <p:cNvPr id="321" name="Группа 320">
            <a:extLst>
              <a:ext uri="{FF2B5EF4-FFF2-40B4-BE49-F238E27FC236}">
                <a16:creationId xmlns:a16="http://schemas.microsoft.com/office/drawing/2014/main" xmlns="" id="{BC01C5AB-CAC6-49CF-904F-663DBA833E67}"/>
              </a:ext>
            </a:extLst>
          </p:cNvPr>
          <p:cNvGrpSpPr/>
          <p:nvPr/>
        </p:nvGrpSpPr>
        <p:grpSpPr>
          <a:xfrm>
            <a:off x="4571125" y="3028662"/>
            <a:ext cx="1289485" cy="370271"/>
            <a:chOff x="440346" y="3058898"/>
            <a:chExt cx="2521912" cy="493695"/>
          </a:xfrm>
        </p:grpSpPr>
        <p:grpSp>
          <p:nvGrpSpPr>
            <p:cNvPr id="322" name="Группа 321">
              <a:extLst>
                <a:ext uri="{FF2B5EF4-FFF2-40B4-BE49-F238E27FC236}">
                  <a16:creationId xmlns:a16="http://schemas.microsoft.com/office/drawing/2014/main" xmlns="" id="{D420BC8B-E846-4F5D-AEFD-6843791E855B}"/>
                </a:ext>
              </a:extLst>
            </p:cNvPr>
            <p:cNvGrpSpPr/>
            <p:nvPr/>
          </p:nvGrpSpPr>
          <p:grpSpPr>
            <a:xfrm>
              <a:off x="441506" y="3058898"/>
              <a:ext cx="2520752" cy="493695"/>
              <a:chOff x="4294907" y="3656841"/>
              <a:chExt cx="2523085" cy="494153"/>
            </a:xfrm>
          </p:grpSpPr>
          <p:grpSp>
            <p:nvGrpSpPr>
              <p:cNvPr id="324" name="Группа 323">
                <a:extLst>
                  <a:ext uri="{FF2B5EF4-FFF2-40B4-BE49-F238E27FC236}">
                    <a16:creationId xmlns:a16="http://schemas.microsoft.com/office/drawing/2014/main" xmlns="" id="{215BF822-A74A-4C9C-8A21-209885D5FFF7}"/>
                  </a:ext>
                </a:extLst>
              </p:cNvPr>
              <p:cNvGrpSpPr/>
              <p:nvPr/>
            </p:nvGrpSpPr>
            <p:grpSpPr>
              <a:xfrm>
                <a:off x="4310678" y="3656841"/>
                <a:ext cx="2507314" cy="494153"/>
                <a:chOff x="5243721" y="3328329"/>
                <a:chExt cx="2507314" cy="494153"/>
              </a:xfrm>
            </p:grpSpPr>
            <p:sp>
              <p:nvSpPr>
                <p:cNvPr id="326" name="Прямоугольник 325">
                  <a:extLst>
                    <a:ext uri="{FF2B5EF4-FFF2-40B4-BE49-F238E27FC236}">
                      <a16:creationId xmlns:a16="http://schemas.microsoft.com/office/drawing/2014/main" xmlns="" id="{77943F35-40DD-4E8D-8E46-D844A3A9AC57}"/>
                    </a:ext>
                  </a:extLst>
                </p:cNvPr>
                <p:cNvSpPr/>
                <p:nvPr/>
              </p:nvSpPr>
              <p:spPr>
                <a:xfrm>
                  <a:off x="5243722" y="3328329"/>
                  <a:ext cx="2507313" cy="442738"/>
                </a:xfrm>
                <a:prstGeom prst="rect">
                  <a:avLst/>
                </a:prstGeom>
                <a:solidFill>
                  <a:sysClr val="window" lastClr="FFFFFF">
                    <a:alpha val="96000"/>
                  </a:sysClr>
                </a:solidFill>
                <a:ln w="12700" cap="flat" cmpd="sng" algn="ctr">
                  <a:noFill/>
                  <a:prstDash val="solid"/>
                  <a:miter lim="800000"/>
                </a:ln>
                <a:effectLst>
                  <a:outerShdw blurRad="88900" dist="38100" dir="2700000" algn="tl" rotWithShape="0">
                    <a:prstClr val="black">
                      <a:alpha val="8000"/>
                    </a:prstClr>
                  </a:outerShdw>
                </a:effectLst>
              </p:spPr>
              <p:txBody>
                <a:bodyPr lIns="539501" tIns="0" bIns="0" rtlCol="0" anchor="ctr"/>
                <a:lstStyle/>
                <a:p>
                  <a:pPr defTabSz="680821" fontAlgn="base">
                    <a:lnSpc>
                      <a:spcPct val="90000"/>
                    </a:lnSpc>
                    <a:spcBef>
                      <a:spcPct val="0"/>
                    </a:spcBef>
                    <a:spcAft>
                      <a:spcPct val="0"/>
                    </a:spcAft>
                    <a:defRPr/>
                  </a:pPr>
                  <a:endParaRPr lang="ru-RU" sz="750"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27" name="Прямоугольник 326">
                  <a:extLst>
                    <a:ext uri="{FF2B5EF4-FFF2-40B4-BE49-F238E27FC236}">
                      <a16:creationId xmlns:a16="http://schemas.microsoft.com/office/drawing/2014/main" xmlns="" id="{71A283D8-A002-45A6-8F04-2E9C042CDE8E}"/>
                    </a:ext>
                  </a:extLst>
                </p:cNvPr>
                <p:cNvSpPr/>
                <p:nvPr/>
              </p:nvSpPr>
              <p:spPr>
                <a:xfrm>
                  <a:off x="5267846" y="3329583"/>
                  <a:ext cx="2464283" cy="492899"/>
                </a:xfrm>
                <a:prstGeom prst="rect">
                  <a:avLst/>
                </a:prstGeom>
              </p:spPr>
              <p:txBody>
                <a:bodyPr wrap="square">
                  <a:spAutoFit/>
                </a:bodyPr>
                <a:lstStyle/>
                <a:p>
                  <a:pPr defTabSz="680821" fontAlgn="base">
                    <a:lnSpc>
                      <a:spcPct val="80000"/>
                    </a:lnSpc>
                    <a:spcBef>
                      <a:spcPct val="0"/>
                    </a:spcBef>
                    <a:spcAft>
                      <a:spcPct val="0"/>
                    </a:spcAft>
                    <a:defRPr/>
                  </a:pPr>
                  <a:r>
                    <a:rPr lang="ru-RU" sz="750" dirty="0">
                      <a:solidFill>
                        <a:srgbClr val="002060"/>
                      </a:solidFill>
                      <a:latin typeface="Times New Roman" panose="02020603050405020304" pitchFamily="18" charset="0"/>
                      <a:cs typeface="Times New Roman" panose="02020603050405020304" pitchFamily="18" charset="0"/>
                    </a:rPr>
                    <a:t>анализ моделей турбулентности, теплообмена</a:t>
                  </a:r>
                  <a:endParaRPr lang="ru-RU" sz="750" b="1" kern="0" dirty="0">
                    <a:solidFill>
                      <a:srgbClr val="002060"/>
                    </a:solidFill>
                    <a:latin typeface="Times New Roman" panose="02020603050405020304" pitchFamily="18" charset="0"/>
                    <a:cs typeface="Times New Roman" panose="02020603050405020304" pitchFamily="18" charset="0"/>
                  </a:endParaRPr>
                </a:p>
              </p:txBody>
            </p:sp>
            <p:sp>
              <p:nvSpPr>
                <p:cNvPr id="328" name="TextBox 327">
                  <a:extLst>
                    <a:ext uri="{FF2B5EF4-FFF2-40B4-BE49-F238E27FC236}">
                      <a16:creationId xmlns:a16="http://schemas.microsoft.com/office/drawing/2014/main" xmlns="" id="{4103884C-15E8-4D88-8027-966C90DA9786}"/>
                    </a:ext>
                  </a:extLst>
                </p:cNvPr>
                <p:cNvSpPr txBox="1"/>
                <p:nvPr/>
              </p:nvSpPr>
              <p:spPr>
                <a:xfrm>
                  <a:off x="5243721" y="3340087"/>
                  <a:ext cx="361622" cy="277256"/>
                </a:xfrm>
                <a:prstGeom prst="rect">
                  <a:avLst/>
                </a:prstGeom>
                <a:noFill/>
              </p:spPr>
              <p:txBody>
                <a:bodyPr wrap="none" rtlCol="0">
                  <a:spAutoFit/>
                </a:bodyPr>
                <a:lstStyle/>
                <a:p>
                  <a:pPr defTabSz="685166">
                    <a:defRPr/>
                  </a:pPr>
                  <a:endParaRPr lang="ru-RU" sz="750" kern="0" dirty="0">
                    <a:solidFill>
                      <a:srgbClr val="002060"/>
                    </a:solidFill>
                    <a:latin typeface="Times New Roman" panose="02020603050405020304" pitchFamily="18" charset="0"/>
                    <a:cs typeface="Times New Roman" panose="02020603050405020304" pitchFamily="18" charset="0"/>
                  </a:endParaRPr>
                </a:p>
              </p:txBody>
            </p:sp>
          </p:grpSp>
          <p:sp>
            <p:nvSpPr>
              <p:cNvPr id="325" name="Прямоугольник 324">
                <a:extLst>
                  <a:ext uri="{FF2B5EF4-FFF2-40B4-BE49-F238E27FC236}">
                    <a16:creationId xmlns:a16="http://schemas.microsoft.com/office/drawing/2014/main" xmlns="" id="{489126E1-4133-480D-96A1-BA9387131B08}"/>
                  </a:ext>
                </a:extLst>
              </p:cNvPr>
              <p:cNvSpPr/>
              <p:nvPr/>
            </p:nvSpPr>
            <p:spPr>
              <a:xfrm>
                <a:off x="4294907" y="3668598"/>
                <a:ext cx="45761" cy="416939"/>
              </a:xfrm>
              <a:prstGeom prst="rect">
                <a:avLst/>
              </a:prstGeom>
              <a:solidFill>
                <a:srgbClr val="5B9BD5">
                  <a:lumMod val="75000"/>
                </a:srgbClr>
              </a:solidFill>
              <a:ln w="12700" cap="flat" cmpd="sng" algn="ctr">
                <a:noFill/>
                <a:prstDash val="solid"/>
                <a:miter lim="800000"/>
              </a:ln>
              <a:effectLst/>
            </p:spPr>
            <p:txBody>
              <a:bodyPr rtlCol="0" anchor="ctr"/>
              <a:lstStyle/>
              <a:p>
                <a:pPr marL="107561" defTabSz="680821" fontAlgn="base">
                  <a:lnSpc>
                    <a:spcPct val="90000"/>
                  </a:lnSpc>
                  <a:spcBef>
                    <a:spcPct val="0"/>
                  </a:spcBef>
                  <a:spcAft>
                    <a:spcPct val="0"/>
                  </a:spcAft>
                  <a:defRPr/>
                </a:pPr>
                <a:endParaRPr lang="ru-RU" sz="750" kern="0" dirty="0">
                  <a:solidFill>
                    <a:srgbClr val="002060"/>
                  </a:solidFill>
                  <a:latin typeface="Times New Roman" panose="02020603050405020304" pitchFamily="18" charset="0"/>
                  <a:cs typeface="Times New Roman" panose="02020603050405020304" pitchFamily="18" charset="0"/>
                </a:endParaRPr>
              </a:p>
            </p:txBody>
          </p:sp>
        </p:grpSp>
        <p:sp>
          <p:nvSpPr>
            <p:cNvPr id="323" name="Прямоугольник 322">
              <a:extLst>
                <a:ext uri="{FF2B5EF4-FFF2-40B4-BE49-F238E27FC236}">
                  <a16:creationId xmlns:a16="http://schemas.microsoft.com/office/drawing/2014/main" xmlns="" id="{6D5D89E8-78C5-45C5-8A69-AEB5B12532E8}"/>
                </a:ext>
              </a:extLst>
            </p:cNvPr>
            <p:cNvSpPr/>
            <p:nvPr/>
          </p:nvSpPr>
          <p:spPr bwMode="auto">
            <a:xfrm>
              <a:off x="440346" y="3064612"/>
              <a:ext cx="2513904" cy="430573"/>
            </a:xfrm>
            <a:prstGeom prst="rect">
              <a:avLst/>
            </a:prstGeom>
            <a:noFill/>
            <a:ln w="6350" cap="flat" cmpd="sng" algn="ctr">
              <a:solidFill>
                <a:sysClr val="window" lastClr="FFFFFF">
                  <a:lumMod val="85000"/>
                </a:sysClr>
              </a:solidFill>
              <a:prstDash val="solid"/>
              <a:miter lim="800000"/>
            </a:ln>
            <a:effectLst>
              <a:outerShdw blurRad="88900" dist="38100" dir="2700000" algn="tl" rotWithShape="0">
                <a:prstClr val="black">
                  <a:alpha val="10000"/>
                </a:prstClr>
              </a:outerShdw>
            </a:effectLst>
          </p:spPr>
          <p:txBody>
            <a:bodyPr anchor="ctr"/>
            <a:lstStyle/>
            <a:p>
              <a:pPr algn="ctr" defTabSz="680375">
                <a:defRPr/>
              </a:pPr>
              <a:endParaRPr lang="ru-RU" sz="750" kern="0" dirty="0">
                <a:solidFill>
                  <a:srgbClr val="002060"/>
                </a:solidFill>
                <a:latin typeface="Times New Roman" panose="02020603050405020304" pitchFamily="18" charset="0"/>
                <a:cs typeface="Times New Roman" panose="02020603050405020304" pitchFamily="18" charset="0"/>
              </a:endParaRPr>
            </a:p>
          </p:txBody>
        </p:sp>
      </p:grpSp>
      <p:grpSp>
        <p:nvGrpSpPr>
          <p:cNvPr id="329" name="Группа 328">
            <a:extLst>
              <a:ext uri="{FF2B5EF4-FFF2-40B4-BE49-F238E27FC236}">
                <a16:creationId xmlns:a16="http://schemas.microsoft.com/office/drawing/2014/main" xmlns="" id="{BC01C5AB-CAC6-49CF-904F-663DBA833E67}"/>
              </a:ext>
            </a:extLst>
          </p:cNvPr>
          <p:cNvGrpSpPr/>
          <p:nvPr/>
        </p:nvGrpSpPr>
        <p:grpSpPr>
          <a:xfrm>
            <a:off x="4570089" y="3399375"/>
            <a:ext cx="1289485" cy="375987"/>
            <a:chOff x="440346" y="3058898"/>
            <a:chExt cx="2521912" cy="501316"/>
          </a:xfrm>
        </p:grpSpPr>
        <p:grpSp>
          <p:nvGrpSpPr>
            <p:cNvPr id="330" name="Группа 329">
              <a:extLst>
                <a:ext uri="{FF2B5EF4-FFF2-40B4-BE49-F238E27FC236}">
                  <a16:creationId xmlns:a16="http://schemas.microsoft.com/office/drawing/2014/main" xmlns="" id="{D420BC8B-E846-4F5D-AEFD-6843791E855B}"/>
                </a:ext>
              </a:extLst>
            </p:cNvPr>
            <p:cNvGrpSpPr/>
            <p:nvPr/>
          </p:nvGrpSpPr>
          <p:grpSpPr>
            <a:xfrm>
              <a:off x="441506" y="3058898"/>
              <a:ext cx="2520752" cy="501316"/>
              <a:chOff x="4294907" y="3656841"/>
              <a:chExt cx="2523085" cy="501781"/>
            </a:xfrm>
          </p:grpSpPr>
          <p:grpSp>
            <p:nvGrpSpPr>
              <p:cNvPr id="332" name="Группа 331">
                <a:extLst>
                  <a:ext uri="{FF2B5EF4-FFF2-40B4-BE49-F238E27FC236}">
                    <a16:creationId xmlns:a16="http://schemas.microsoft.com/office/drawing/2014/main" xmlns="" id="{215BF822-A74A-4C9C-8A21-209885D5FFF7}"/>
                  </a:ext>
                </a:extLst>
              </p:cNvPr>
              <p:cNvGrpSpPr/>
              <p:nvPr/>
            </p:nvGrpSpPr>
            <p:grpSpPr>
              <a:xfrm>
                <a:off x="4310678" y="3656841"/>
                <a:ext cx="2507314" cy="501781"/>
                <a:chOff x="5243721" y="3328329"/>
                <a:chExt cx="2507314" cy="501781"/>
              </a:xfrm>
            </p:grpSpPr>
            <p:sp>
              <p:nvSpPr>
                <p:cNvPr id="334" name="Прямоугольник 333">
                  <a:extLst>
                    <a:ext uri="{FF2B5EF4-FFF2-40B4-BE49-F238E27FC236}">
                      <a16:creationId xmlns:a16="http://schemas.microsoft.com/office/drawing/2014/main" xmlns="" id="{77943F35-40DD-4E8D-8E46-D844A3A9AC57}"/>
                    </a:ext>
                  </a:extLst>
                </p:cNvPr>
                <p:cNvSpPr/>
                <p:nvPr/>
              </p:nvSpPr>
              <p:spPr>
                <a:xfrm>
                  <a:off x="5243722" y="3328329"/>
                  <a:ext cx="2507313" cy="442738"/>
                </a:xfrm>
                <a:prstGeom prst="rect">
                  <a:avLst/>
                </a:prstGeom>
                <a:solidFill>
                  <a:sysClr val="window" lastClr="FFFFFF">
                    <a:alpha val="96000"/>
                  </a:sysClr>
                </a:solidFill>
                <a:ln w="12700" cap="flat" cmpd="sng" algn="ctr">
                  <a:noFill/>
                  <a:prstDash val="solid"/>
                  <a:miter lim="800000"/>
                </a:ln>
                <a:effectLst>
                  <a:outerShdw blurRad="88900" dist="38100" dir="2700000" algn="tl" rotWithShape="0">
                    <a:prstClr val="black">
                      <a:alpha val="8000"/>
                    </a:prstClr>
                  </a:outerShdw>
                </a:effectLst>
              </p:spPr>
              <p:txBody>
                <a:bodyPr lIns="539501" tIns="0" bIns="0" rtlCol="0" anchor="ctr"/>
                <a:lstStyle/>
                <a:p>
                  <a:pPr defTabSz="680821" fontAlgn="base">
                    <a:lnSpc>
                      <a:spcPct val="90000"/>
                    </a:lnSpc>
                    <a:spcBef>
                      <a:spcPct val="0"/>
                    </a:spcBef>
                    <a:spcAft>
                      <a:spcPct val="0"/>
                    </a:spcAft>
                    <a:defRPr/>
                  </a:pPr>
                  <a:endParaRPr lang="ru-RU" sz="750"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35" name="Прямоугольник 334">
                  <a:extLst>
                    <a:ext uri="{FF2B5EF4-FFF2-40B4-BE49-F238E27FC236}">
                      <a16:creationId xmlns:a16="http://schemas.microsoft.com/office/drawing/2014/main" xmlns="" id="{71A283D8-A002-45A6-8F04-2E9C042CDE8E}"/>
                    </a:ext>
                  </a:extLst>
                </p:cNvPr>
                <p:cNvSpPr/>
                <p:nvPr/>
              </p:nvSpPr>
              <p:spPr>
                <a:xfrm>
                  <a:off x="5267846" y="3337211"/>
                  <a:ext cx="2464283" cy="492899"/>
                </a:xfrm>
                <a:prstGeom prst="rect">
                  <a:avLst/>
                </a:prstGeom>
              </p:spPr>
              <p:txBody>
                <a:bodyPr wrap="square">
                  <a:spAutoFit/>
                </a:bodyPr>
                <a:lstStyle/>
                <a:p>
                  <a:pPr defTabSz="680821" fontAlgn="base">
                    <a:lnSpc>
                      <a:spcPct val="80000"/>
                    </a:lnSpc>
                    <a:spcBef>
                      <a:spcPct val="0"/>
                    </a:spcBef>
                    <a:spcAft>
                      <a:spcPct val="0"/>
                    </a:spcAft>
                    <a:defRPr/>
                  </a:pPr>
                  <a:r>
                    <a:rPr lang="ru-RU" sz="750" dirty="0">
                      <a:solidFill>
                        <a:srgbClr val="002060"/>
                      </a:solidFill>
                      <a:latin typeface="Times New Roman" panose="02020603050405020304" pitchFamily="18" charset="0"/>
                      <a:cs typeface="Times New Roman" panose="02020603050405020304" pitchFamily="18" charset="0"/>
                    </a:rPr>
                    <a:t>выбор геометрии измерений, конструкции измерительных камер</a:t>
                  </a:r>
                  <a:endParaRPr lang="ru-RU" sz="750" kern="0" dirty="0">
                    <a:solidFill>
                      <a:srgbClr val="002060"/>
                    </a:solidFill>
                    <a:latin typeface="Times New Roman" panose="02020603050405020304" pitchFamily="18" charset="0"/>
                    <a:cs typeface="Times New Roman" panose="02020603050405020304" pitchFamily="18" charset="0"/>
                  </a:endParaRPr>
                </a:p>
              </p:txBody>
            </p:sp>
            <p:sp>
              <p:nvSpPr>
                <p:cNvPr id="336" name="TextBox 335">
                  <a:extLst>
                    <a:ext uri="{FF2B5EF4-FFF2-40B4-BE49-F238E27FC236}">
                      <a16:creationId xmlns:a16="http://schemas.microsoft.com/office/drawing/2014/main" xmlns="" id="{4103884C-15E8-4D88-8027-966C90DA9786}"/>
                    </a:ext>
                  </a:extLst>
                </p:cNvPr>
                <p:cNvSpPr txBox="1"/>
                <p:nvPr/>
              </p:nvSpPr>
              <p:spPr>
                <a:xfrm>
                  <a:off x="5243721" y="3340087"/>
                  <a:ext cx="361622" cy="277256"/>
                </a:xfrm>
                <a:prstGeom prst="rect">
                  <a:avLst/>
                </a:prstGeom>
                <a:noFill/>
              </p:spPr>
              <p:txBody>
                <a:bodyPr wrap="none" rtlCol="0">
                  <a:spAutoFit/>
                </a:bodyPr>
                <a:lstStyle/>
                <a:p>
                  <a:pPr defTabSz="685166">
                    <a:defRPr/>
                  </a:pPr>
                  <a:endParaRPr lang="ru-RU" sz="750" kern="0" dirty="0">
                    <a:solidFill>
                      <a:srgbClr val="002060"/>
                    </a:solidFill>
                    <a:latin typeface="Times New Roman" panose="02020603050405020304" pitchFamily="18" charset="0"/>
                    <a:cs typeface="Times New Roman" panose="02020603050405020304" pitchFamily="18" charset="0"/>
                  </a:endParaRPr>
                </a:p>
              </p:txBody>
            </p:sp>
          </p:grpSp>
          <p:sp>
            <p:nvSpPr>
              <p:cNvPr id="333" name="Прямоугольник 332">
                <a:extLst>
                  <a:ext uri="{FF2B5EF4-FFF2-40B4-BE49-F238E27FC236}">
                    <a16:creationId xmlns:a16="http://schemas.microsoft.com/office/drawing/2014/main" xmlns="" id="{489126E1-4133-480D-96A1-BA9387131B08}"/>
                  </a:ext>
                </a:extLst>
              </p:cNvPr>
              <p:cNvSpPr/>
              <p:nvPr/>
            </p:nvSpPr>
            <p:spPr>
              <a:xfrm>
                <a:off x="4294907" y="3668598"/>
                <a:ext cx="45761" cy="416939"/>
              </a:xfrm>
              <a:prstGeom prst="rect">
                <a:avLst/>
              </a:prstGeom>
              <a:solidFill>
                <a:srgbClr val="5B9BD5">
                  <a:lumMod val="75000"/>
                </a:srgbClr>
              </a:solidFill>
              <a:ln w="12700" cap="flat" cmpd="sng" algn="ctr">
                <a:noFill/>
                <a:prstDash val="solid"/>
                <a:miter lim="800000"/>
              </a:ln>
              <a:effectLst/>
            </p:spPr>
            <p:txBody>
              <a:bodyPr rtlCol="0" anchor="ctr"/>
              <a:lstStyle/>
              <a:p>
                <a:pPr marL="107561" defTabSz="680821" fontAlgn="base">
                  <a:lnSpc>
                    <a:spcPct val="90000"/>
                  </a:lnSpc>
                  <a:spcBef>
                    <a:spcPct val="0"/>
                  </a:spcBef>
                  <a:spcAft>
                    <a:spcPct val="0"/>
                  </a:spcAft>
                  <a:defRPr/>
                </a:pPr>
                <a:endParaRPr lang="ru-RU" sz="750" kern="0" dirty="0">
                  <a:solidFill>
                    <a:srgbClr val="002060"/>
                  </a:solidFill>
                  <a:latin typeface="Times New Roman" panose="02020603050405020304" pitchFamily="18" charset="0"/>
                  <a:cs typeface="Times New Roman" panose="02020603050405020304" pitchFamily="18" charset="0"/>
                </a:endParaRPr>
              </a:p>
            </p:txBody>
          </p:sp>
        </p:grpSp>
        <p:sp>
          <p:nvSpPr>
            <p:cNvPr id="331" name="Прямоугольник 330">
              <a:extLst>
                <a:ext uri="{FF2B5EF4-FFF2-40B4-BE49-F238E27FC236}">
                  <a16:creationId xmlns:a16="http://schemas.microsoft.com/office/drawing/2014/main" xmlns="" id="{6D5D89E8-78C5-45C5-8A69-AEB5B12532E8}"/>
                </a:ext>
              </a:extLst>
            </p:cNvPr>
            <p:cNvSpPr/>
            <p:nvPr/>
          </p:nvSpPr>
          <p:spPr bwMode="auto">
            <a:xfrm>
              <a:off x="440346" y="3064612"/>
              <a:ext cx="2513904" cy="430573"/>
            </a:xfrm>
            <a:prstGeom prst="rect">
              <a:avLst/>
            </a:prstGeom>
            <a:noFill/>
            <a:ln w="6350" cap="flat" cmpd="sng" algn="ctr">
              <a:solidFill>
                <a:sysClr val="window" lastClr="FFFFFF">
                  <a:lumMod val="85000"/>
                </a:sysClr>
              </a:solidFill>
              <a:prstDash val="solid"/>
              <a:miter lim="800000"/>
            </a:ln>
            <a:effectLst>
              <a:outerShdw blurRad="88900" dist="38100" dir="2700000" algn="tl" rotWithShape="0">
                <a:prstClr val="black">
                  <a:alpha val="10000"/>
                </a:prstClr>
              </a:outerShdw>
            </a:effectLst>
          </p:spPr>
          <p:txBody>
            <a:bodyPr anchor="ctr"/>
            <a:lstStyle/>
            <a:p>
              <a:pPr algn="ctr" defTabSz="680375">
                <a:defRPr/>
              </a:pPr>
              <a:endParaRPr lang="ru-RU" sz="750" kern="0" dirty="0">
                <a:solidFill>
                  <a:srgbClr val="002060"/>
                </a:solidFill>
                <a:latin typeface="Times New Roman" panose="02020603050405020304" pitchFamily="18" charset="0"/>
                <a:cs typeface="Times New Roman" panose="02020603050405020304" pitchFamily="18" charset="0"/>
              </a:endParaRPr>
            </a:p>
          </p:txBody>
        </p:sp>
      </p:grpSp>
      <p:grpSp>
        <p:nvGrpSpPr>
          <p:cNvPr id="337" name="Группа 336">
            <a:extLst>
              <a:ext uri="{FF2B5EF4-FFF2-40B4-BE49-F238E27FC236}">
                <a16:creationId xmlns:a16="http://schemas.microsoft.com/office/drawing/2014/main" xmlns="" id="{BC01C5AB-CAC6-49CF-904F-663DBA833E67}"/>
              </a:ext>
            </a:extLst>
          </p:cNvPr>
          <p:cNvGrpSpPr/>
          <p:nvPr/>
        </p:nvGrpSpPr>
        <p:grpSpPr>
          <a:xfrm>
            <a:off x="4570089" y="3762253"/>
            <a:ext cx="1289485" cy="331748"/>
            <a:chOff x="440346" y="3058914"/>
            <a:chExt cx="2521912" cy="442330"/>
          </a:xfrm>
        </p:grpSpPr>
        <p:grpSp>
          <p:nvGrpSpPr>
            <p:cNvPr id="338" name="Группа 337">
              <a:extLst>
                <a:ext uri="{FF2B5EF4-FFF2-40B4-BE49-F238E27FC236}">
                  <a16:creationId xmlns:a16="http://schemas.microsoft.com/office/drawing/2014/main" xmlns="" id="{D420BC8B-E846-4F5D-AEFD-6843791E855B}"/>
                </a:ext>
              </a:extLst>
            </p:cNvPr>
            <p:cNvGrpSpPr/>
            <p:nvPr/>
          </p:nvGrpSpPr>
          <p:grpSpPr>
            <a:xfrm>
              <a:off x="441506" y="3058914"/>
              <a:ext cx="2520752" cy="442330"/>
              <a:chOff x="4294907" y="3656841"/>
              <a:chExt cx="2523085" cy="442738"/>
            </a:xfrm>
          </p:grpSpPr>
          <p:grpSp>
            <p:nvGrpSpPr>
              <p:cNvPr id="340" name="Группа 339">
                <a:extLst>
                  <a:ext uri="{FF2B5EF4-FFF2-40B4-BE49-F238E27FC236}">
                    <a16:creationId xmlns:a16="http://schemas.microsoft.com/office/drawing/2014/main" xmlns="" id="{215BF822-A74A-4C9C-8A21-209885D5FFF7}"/>
                  </a:ext>
                </a:extLst>
              </p:cNvPr>
              <p:cNvGrpSpPr/>
              <p:nvPr/>
            </p:nvGrpSpPr>
            <p:grpSpPr>
              <a:xfrm>
                <a:off x="4310678" y="3656841"/>
                <a:ext cx="2507314" cy="442738"/>
                <a:chOff x="5243721" y="3328329"/>
                <a:chExt cx="2507314" cy="442738"/>
              </a:xfrm>
            </p:grpSpPr>
            <p:sp>
              <p:nvSpPr>
                <p:cNvPr id="342" name="Прямоугольник 341">
                  <a:extLst>
                    <a:ext uri="{FF2B5EF4-FFF2-40B4-BE49-F238E27FC236}">
                      <a16:creationId xmlns:a16="http://schemas.microsoft.com/office/drawing/2014/main" xmlns="" id="{77943F35-40DD-4E8D-8E46-D844A3A9AC57}"/>
                    </a:ext>
                  </a:extLst>
                </p:cNvPr>
                <p:cNvSpPr/>
                <p:nvPr/>
              </p:nvSpPr>
              <p:spPr>
                <a:xfrm>
                  <a:off x="5243722" y="3328329"/>
                  <a:ext cx="2507313" cy="442738"/>
                </a:xfrm>
                <a:prstGeom prst="rect">
                  <a:avLst/>
                </a:prstGeom>
                <a:solidFill>
                  <a:sysClr val="window" lastClr="FFFFFF">
                    <a:alpha val="96000"/>
                  </a:sysClr>
                </a:solidFill>
                <a:ln w="12700" cap="flat" cmpd="sng" algn="ctr">
                  <a:noFill/>
                  <a:prstDash val="solid"/>
                  <a:miter lim="800000"/>
                </a:ln>
                <a:effectLst>
                  <a:outerShdw blurRad="88900" dist="38100" dir="2700000" algn="tl" rotWithShape="0">
                    <a:prstClr val="black">
                      <a:alpha val="8000"/>
                    </a:prstClr>
                  </a:outerShdw>
                </a:effectLst>
              </p:spPr>
              <p:txBody>
                <a:bodyPr lIns="539501" tIns="0" bIns="0" rtlCol="0" anchor="ctr"/>
                <a:lstStyle/>
                <a:p>
                  <a:pPr defTabSz="680821" fontAlgn="base">
                    <a:lnSpc>
                      <a:spcPct val="90000"/>
                    </a:lnSpc>
                    <a:spcBef>
                      <a:spcPct val="0"/>
                    </a:spcBef>
                    <a:spcAft>
                      <a:spcPct val="0"/>
                    </a:spcAft>
                    <a:defRPr/>
                  </a:pPr>
                  <a:endParaRPr lang="ru-RU" sz="750"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43" name="Прямоугольник 342">
                  <a:extLst>
                    <a:ext uri="{FF2B5EF4-FFF2-40B4-BE49-F238E27FC236}">
                      <a16:creationId xmlns:a16="http://schemas.microsoft.com/office/drawing/2014/main" xmlns="" id="{71A283D8-A002-45A6-8F04-2E9C042CDE8E}"/>
                    </a:ext>
                  </a:extLst>
                </p:cNvPr>
                <p:cNvSpPr/>
                <p:nvPr/>
              </p:nvSpPr>
              <p:spPr>
                <a:xfrm>
                  <a:off x="5267846" y="3371567"/>
                  <a:ext cx="2464283" cy="369672"/>
                </a:xfrm>
                <a:prstGeom prst="rect">
                  <a:avLst/>
                </a:prstGeom>
              </p:spPr>
              <p:txBody>
                <a:bodyPr wrap="square">
                  <a:spAutoFit/>
                </a:bodyPr>
                <a:lstStyle/>
                <a:p>
                  <a:pPr defTabSz="680821" fontAlgn="base">
                    <a:lnSpc>
                      <a:spcPct val="80000"/>
                    </a:lnSpc>
                    <a:spcBef>
                      <a:spcPct val="0"/>
                    </a:spcBef>
                    <a:spcAft>
                      <a:spcPct val="0"/>
                    </a:spcAft>
                    <a:defRPr/>
                  </a:pPr>
                  <a:r>
                    <a:rPr lang="ru-RU" sz="750" dirty="0">
                      <a:solidFill>
                        <a:srgbClr val="002060"/>
                      </a:solidFill>
                      <a:latin typeface="Times New Roman" panose="02020603050405020304" pitchFamily="18" charset="0"/>
                      <a:cs typeface="Times New Roman" panose="02020603050405020304" pitchFamily="18" charset="0"/>
                    </a:rPr>
                    <a:t>моделирование воздействия ВВФ</a:t>
                  </a:r>
                  <a:endParaRPr lang="ru-RU" sz="750" kern="0" dirty="0">
                    <a:solidFill>
                      <a:srgbClr val="002060"/>
                    </a:solidFill>
                    <a:latin typeface="Times New Roman" panose="02020603050405020304" pitchFamily="18" charset="0"/>
                    <a:cs typeface="Times New Roman" panose="02020603050405020304" pitchFamily="18" charset="0"/>
                  </a:endParaRPr>
                </a:p>
              </p:txBody>
            </p:sp>
            <p:sp>
              <p:nvSpPr>
                <p:cNvPr id="344" name="TextBox 343">
                  <a:extLst>
                    <a:ext uri="{FF2B5EF4-FFF2-40B4-BE49-F238E27FC236}">
                      <a16:creationId xmlns:a16="http://schemas.microsoft.com/office/drawing/2014/main" xmlns="" id="{4103884C-15E8-4D88-8027-966C90DA9786}"/>
                    </a:ext>
                  </a:extLst>
                </p:cNvPr>
                <p:cNvSpPr txBox="1"/>
                <p:nvPr/>
              </p:nvSpPr>
              <p:spPr>
                <a:xfrm>
                  <a:off x="5243721" y="3340086"/>
                  <a:ext cx="361622" cy="277254"/>
                </a:xfrm>
                <a:prstGeom prst="rect">
                  <a:avLst/>
                </a:prstGeom>
                <a:noFill/>
              </p:spPr>
              <p:txBody>
                <a:bodyPr wrap="none" rtlCol="0">
                  <a:spAutoFit/>
                </a:bodyPr>
                <a:lstStyle/>
                <a:p>
                  <a:pPr defTabSz="685166">
                    <a:defRPr/>
                  </a:pPr>
                  <a:endParaRPr lang="ru-RU" sz="750" kern="0" dirty="0">
                    <a:solidFill>
                      <a:srgbClr val="002060"/>
                    </a:solidFill>
                    <a:latin typeface="Times New Roman" panose="02020603050405020304" pitchFamily="18" charset="0"/>
                    <a:cs typeface="Times New Roman" panose="02020603050405020304" pitchFamily="18" charset="0"/>
                  </a:endParaRPr>
                </a:p>
              </p:txBody>
            </p:sp>
          </p:grpSp>
          <p:sp>
            <p:nvSpPr>
              <p:cNvPr id="341" name="Прямоугольник 340">
                <a:extLst>
                  <a:ext uri="{FF2B5EF4-FFF2-40B4-BE49-F238E27FC236}">
                    <a16:creationId xmlns:a16="http://schemas.microsoft.com/office/drawing/2014/main" xmlns="" id="{489126E1-4133-480D-96A1-BA9387131B08}"/>
                  </a:ext>
                </a:extLst>
              </p:cNvPr>
              <p:cNvSpPr/>
              <p:nvPr/>
            </p:nvSpPr>
            <p:spPr>
              <a:xfrm>
                <a:off x="4294907" y="3668598"/>
                <a:ext cx="45761" cy="416939"/>
              </a:xfrm>
              <a:prstGeom prst="rect">
                <a:avLst/>
              </a:prstGeom>
              <a:solidFill>
                <a:srgbClr val="5B9BD5">
                  <a:lumMod val="75000"/>
                </a:srgbClr>
              </a:solidFill>
              <a:ln w="12700" cap="flat" cmpd="sng" algn="ctr">
                <a:noFill/>
                <a:prstDash val="solid"/>
                <a:miter lim="800000"/>
              </a:ln>
              <a:effectLst/>
            </p:spPr>
            <p:txBody>
              <a:bodyPr rtlCol="0" anchor="ctr"/>
              <a:lstStyle/>
              <a:p>
                <a:pPr marL="107561" defTabSz="680821" fontAlgn="base">
                  <a:lnSpc>
                    <a:spcPct val="90000"/>
                  </a:lnSpc>
                  <a:spcBef>
                    <a:spcPct val="0"/>
                  </a:spcBef>
                  <a:spcAft>
                    <a:spcPct val="0"/>
                  </a:spcAft>
                  <a:defRPr/>
                </a:pPr>
                <a:endParaRPr lang="ru-RU" sz="750" kern="0" dirty="0">
                  <a:solidFill>
                    <a:srgbClr val="002060"/>
                  </a:solidFill>
                  <a:latin typeface="Times New Roman" panose="02020603050405020304" pitchFamily="18" charset="0"/>
                  <a:cs typeface="Times New Roman" panose="02020603050405020304" pitchFamily="18" charset="0"/>
                </a:endParaRPr>
              </a:p>
            </p:txBody>
          </p:sp>
        </p:grpSp>
        <p:sp>
          <p:nvSpPr>
            <p:cNvPr id="339" name="Прямоугольник 338">
              <a:extLst>
                <a:ext uri="{FF2B5EF4-FFF2-40B4-BE49-F238E27FC236}">
                  <a16:creationId xmlns:a16="http://schemas.microsoft.com/office/drawing/2014/main" xmlns="" id="{6D5D89E8-78C5-45C5-8A69-AEB5B12532E8}"/>
                </a:ext>
              </a:extLst>
            </p:cNvPr>
            <p:cNvSpPr/>
            <p:nvPr/>
          </p:nvSpPr>
          <p:spPr bwMode="auto">
            <a:xfrm>
              <a:off x="440346" y="3064612"/>
              <a:ext cx="2513904" cy="430573"/>
            </a:xfrm>
            <a:prstGeom prst="rect">
              <a:avLst/>
            </a:prstGeom>
            <a:noFill/>
            <a:ln w="6350" cap="flat" cmpd="sng" algn="ctr">
              <a:solidFill>
                <a:sysClr val="window" lastClr="FFFFFF">
                  <a:lumMod val="85000"/>
                </a:sysClr>
              </a:solidFill>
              <a:prstDash val="solid"/>
              <a:miter lim="800000"/>
            </a:ln>
            <a:effectLst>
              <a:outerShdw blurRad="88900" dist="38100" dir="2700000" algn="tl" rotWithShape="0">
                <a:prstClr val="black">
                  <a:alpha val="10000"/>
                </a:prstClr>
              </a:outerShdw>
            </a:effectLst>
          </p:spPr>
          <p:txBody>
            <a:bodyPr anchor="ctr"/>
            <a:lstStyle/>
            <a:p>
              <a:pPr algn="ctr" defTabSz="680375">
                <a:defRPr/>
              </a:pPr>
              <a:endParaRPr lang="ru-RU" sz="750" kern="0" dirty="0">
                <a:solidFill>
                  <a:srgbClr val="002060"/>
                </a:solidFill>
                <a:latin typeface="Times New Roman" panose="02020603050405020304" pitchFamily="18" charset="0"/>
                <a:cs typeface="Times New Roman" panose="02020603050405020304" pitchFamily="18" charset="0"/>
              </a:endParaRPr>
            </a:p>
          </p:txBody>
        </p:sp>
      </p:grpSp>
      <p:grpSp>
        <p:nvGrpSpPr>
          <p:cNvPr id="345" name="Группа 344">
            <a:extLst>
              <a:ext uri="{FF2B5EF4-FFF2-40B4-BE49-F238E27FC236}">
                <a16:creationId xmlns:a16="http://schemas.microsoft.com/office/drawing/2014/main" xmlns="" id="{BC01C5AB-CAC6-49CF-904F-663DBA833E67}"/>
              </a:ext>
            </a:extLst>
          </p:cNvPr>
          <p:cNvGrpSpPr/>
          <p:nvPr/>
        </p:nvGrpSpPr>
        <p:grpSpPr>
          <a:xfrm>
            <a:off x="4570089" y="4122746"/>
            <a:ext cx="1289485" cy="331747"/>
            <a:chOff x="440346" y="3058908"/>
            <a:chExt cx="2521912" cy="442329"/>
          </a:xfrm>
        </p:grpSpPr>
        <p:grpSp>
          <p:nvGrpSpPr>
            <p:cNvPr id="346" name="Группа 345">
              <a:extLst>
                <a:ext uri="{FF2B5EF4-FFF2-40B4-BE49-F238E27FC236}">
                  <a16:creationId xmlns:a16="http://schemas.microsoft.com/office/drawing/2014/main" xmlns="" id="{D420BC8B-E846-4F5D-AEFD-6843791E855B}"/>
                </a:ext>
              </a:extLst>
            </p:cNvPr>
            <p:cNvGrpSpPr/>
            <p:nvPr/>
          </p:nvGrpSpPr>
          <p:grpSpPr>
            <a:xfrm>
              <a:off x="441506" y="3058908"/>
              <a:ext cx="2520752" cy="442329"/>
              <a:chOff x="4294907" y="3656841"/>
              <a:chExt cx="2523085" cy="442738"/>
            </a:xfrm>
          </p:grpSpPr>
          <p:grpSp>
            <p:nvGrpSpPr>
              <p:cNvPr id="348" name="Группа 347">
                <a:extLst>
                  <a:ext uri="{FF2B5EF4-FFF2-40B4-BE49-F238E27FC236}">
                    <a16:creationId xmlns:a16="http://schemas.microsoft.com/office/drawing/2014/main" xmlns="" id="{215BF822-A74A-4C9C-8A21-209885D5FFF7}"/>
                  </a:ext>
                </a:extLst>
              </p:cNvPr>
              <p:cNvGrpSpPr/>
              <p:nvPr/>
            </p:nvGrpSpPr>
            <p:grpSpPr>
              <a:xfrm>
                <a:off x="4310678" y="3656841"/>
                <a:ext cx="2507314" cy="442738"/>
                <a:chOff x="5243721" y="3328329"/>
                <a:chExt cx="2507314" cy="442738"/>
              </a:xfrm>
            </p:grpSpPr>
            <p:sp>
              <p:nvSpPr>
                <p:cNvPr id="350" name="Прямоугольник 349">
                  <a:extLst>
                    <a:ext uri="{FF2B5EF4-FFF2-40B4-BE49-F238E27FC236}">
                      <a16:creationId xmlns:a16="http://schemas.microsoft.com/office/drawing/2014/main" xmlns="" id="{77943F35-40DD-4E8D-8E46-D844A3A9AC57}"/>
                    </a:ext>
                  </a:extLst>
                </p:cNvPr>
                <p:cNvSpPr/>
                <p:nvPr/>
              </p:nvSpPr>
              <p:spPr>
                <a:xfrm>
                  <a:off x="5243722" y="3328329"/>
                  <a:ext cx="2507313" cy="442738"/>
                </a:xfrm>
                <a:prstGeom prst="rect">
                  <a:avLst/>
                </a:prstGeom>
                <a:solidFill>
                  <a:sysClr val="window" lastClr="FFFFFF">
                    <a:alpha val="96000"/>
                  </a:sysClr>
                </a:solidFill>
                <a:ln w="12700" cap="flat" cmpd="sng" algn="ctr">
                  <a:noFill/>
                  <a:prstDash val="solid"/>
                  <a:miter lim="800000"/>
                </a:ln>
                <a:effectLst>
                  <a:outerShdw blurRad="88900" dist="38100" dir="2700000" algn="tl" rotWithShape="0">
                    <a:prstClr val="black">
                      <a:alpha val="8000"/>
                    </a:prstClr>
                  </a:outerShdw>
                </a:effectLst>
              </p:spPr>
              <p:txBody>
                <a:bodyPr lIns="539501" tIns="0" bIns="0" rtlCol="0" anchor="ctr"/>
                <a:lstStyle/>
                <a:p>
                  <a:pPr defTabSz="680821" fontAlgn="base">
                    <a:lnSpc>
                      <a:spcPct val="90000"/>
                    </a:lnSpc>
                    <a:spcBef>
                      <a:spcPct val="0"/>
                    </a:spcBef>
                    <a:spcAft>
                      <a:spcPct val="0"/>
                    </a:spcAft>
                    <a:defRPr/>
                  </a:pPr>
                  <a:endParaRPr lang="ru-RU" sz="750"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51" name="Прямоугольник 350">
                  <a:extLst>
                    <a:ext uri="{FF2B5EF4-FFF2-40B4-BE49-F238E27FC236}">
                      <a16:creationId xmlns:a16="http://schemas.microsoft.com/office/drawing/2014/main" xmlns="" id="{71A283D8-A002-45A6-8F04-2E9C042CDE8E}"/>
                    </a:ext>
                  </a:extLst>
                </p:cNvPr>
                <p:cNvSpPr/>
                <p:nvPr/>
              </p:nvSpPr>
              <p:spPr>
                <a:xfrm>
                  <a:off x="5267846" y="3386822"/>
                  <a:ext cx="2464283" cy="369673"/>
                </a:xfrm>
                <a:prstGeom prst="rect">
                  <a:avLst/>
                </a:prstGeom>
              </p:spPr>
              <p:txBody>
                <a:bodyPr wrap="square">
                  <a:spAutoFit/>
                </a:bodyPr>
                <a:lstStyle/>
                <a:p>
                  <a:pPr defTabSz="680821" fontAlgn="base">
                    <a:lnSpc>
                      <a:spcPct val="80000"/>
                    </a:lnSpc>
                    <a:spcBef>
                      <a:spcPct val="0"/>
                    </a:spcBef>
                    <a:spcAft>
                      <a:spcPct val="0"/>
                    </a:spcAft>
                    <a:defRPr/>
                  </a:pPr>
                  <a:r>
                    <a:rPr lang="ru-RU" sz="750" dirty="0">
                      <a:solidFill>
                        <a:srgbClr val="002060"/>
                      </a:solidFill>
                      <a:latin typeface="Times New Roman" panose="02020603050405020304" pitchFamily="18" charset="0"/>
                      <a:cs typeface="Times New Roman" panose="02020603050405020304" pitchFamily="18" charset="0"/>
                    </a:rPr>
                    <a:t>расчет тепловыделения и теплоотвода</a:t>
                  </a:r>
                  <a:endParaRPr lang="ru-RU" sz="750" kern="0" dirty="0">
                    <a:solidFill>
                      <a:srgbClr val="002060"/>
                    </a:solidFill>
                    <a:latin typeface="Times New Roman" panose="02020603050405020304" pitchFamily="18" charset="0"/>
                    <a:cs typeface="Times New Roman" panose="02020603050405020304" pitchFamily="18" charset="0"/>
                  </a:endParaRPr>
                </a:p>
              </p:txBody>
            </p:sp>
            <p:sp>
              <p:nvSpPr>
                <p:cNvPr id="352" name="TextBox 351">
                  <a:extLst>
                    <a:ext uri="{FF2B5EF4-FFF2-40B4-BE49-F238E27FC236}">
                      <a16:creationId xmlns:a16="http://schemas.microsoft.com/office/drawing/2014/main" xmlns="" id="{4103884C-15E8-4D88-8027-966C90DA9786}"/>
                    </a:ext>
                  </a:extLst>
                </p:cNvPr>
                <p:cNvSpPr txBox="1"/>
                <p:nvPr/>
              </p:nvSpPr>
              <p:spPr>
                <a:xfrm>
                  <a:off x="5243721" y="3340087"/>
                  <a:ext cx="361622" cy="277255"/>
                </a:xfrm>
                <a:prstGeom prst="rect">
                  <a:avLst/>
                </a:prstGeom>
                <a:noFill/>
              </p:spPr>
              <p:txBody>
                <a:bodyPr wrap="none" rtlCol="0">
                  <a:spAutoFit/>
                </a:bodyPr>
                <a:lstStyle/>
                <a:p>
                  <a:pPr defTabSz="685166">
                    <a:defRPr/>
                  </a:pPr>
                  <a:endParaRPr lang="ru-RU" sz="750" kern="0" dirty="0">
                    <a:solidFill>
                      <a:srgbClr val="002060"/>
                    </a:solidFill>
                    <a:latin typeface="Times New Roman" panose="02020603050405020304" pitchFamily="18" charset="0"/>
                    <a:cs typeface="Times New Roman" panose="02020603050405020304" pitchFamily="18" charset="0"/>
                  </a:endParaRPr>
                </a:p>
              </p:txBody>
            </p:sp>
          </p:grpSp>
          <p:sp>
            <p:nvSpPr>
              <p:cNvPr id="349" name="Прямоугольник 348">
                <a:extLst>
                  <a:ext uri="{FF2B5EF4-FFF2-40B4-BE49-F238E27FC236}">
                    <a16:creationId xmlns:a16="http://schemas.microsoft.com/office/drawing/2014/main" xmlns="" id="{489126E1-4133-480D-96A1-BA9387131B08}"/>
                  </a:ext>
                </a:extLst>
              </p:cNvPr>
              <p:cNvSpPr/>
              <p:nvPr/>
            </p:nvSpPr>
            <p:spPr>
              <a:xfrm>
                <a:off x="4294907" y="3668598"/>
                <a:ext cx="45761" cy="416939"/>
              </a:xfrm>
              <a:prstGeom prst="rect">
                <a:avLst/>
              </a:prstGeom>
              <a:solidFill>
                <a:srgbClr val="5B9BD5">
                  <a:lumMod val="75000"/>
                </a:srgbClr>
              </a:solidFill>
              <a:ln w="12700" cap="flat" cmpd="sng" algn="ctr">
                <a:noFill/>
                <a:prstDash val="solid"/>
                <a:miter lim="800000"/>
              </a:ln>
              <a:effectLst/>
            </p:spPr>
            <p:txBody>
              <a:bodyPr rtlCol="0" anchor="ctr"/>
              <a:lstStyle/>
              <a:p>
                <a:pPr marL="107561" defTabSz="680821" fontAlgn="base">
                  <a:lnSpc>
                    <a:spcPct val="90000"/>
                  </a:lnSpc>
                  <a:spcBef>
                    <a:spcPct val="0"/>
                  </a:spcBef>
                  <a:spcAft>
                    <a:spcPct val="0"/>
                  </a:spcAft>
                  <a:defRPr/>
                </a:pPr>
                <a:endParaRPr lang="ru-RU" sz="750" kern="0" dirty="0">
                  <a:solidFill>
                    <a:srgbClr val="002060"/>
                  </a:solidFill>
                  <a:latin typeface="Times New Roman" panose="02020603050405020304" pitchFamily="18" charset="0"/>
                  <a:cs typeface="Times New Roman" panose="02020603050405020304" pitchFamily="18" charset="0"/>
                </a:endParaRPr>
              </a:p>
            </p:txBody>
          </p:sp>
        </p:grpSp>
        <p:sp>
          <p:nvSpPr>
            <p:cNvPr id="347" name="Прямоугольник 346">
              <a:extLst>
                <a:ext uri="{FF2B5EF4-FFF2-40B4-BE49-F238E27FC236}">
                  <a16:creationId xmlns:a16="http://schemas.microsoft.com/office/drawing/2014/main" xmlns="" id="{6D5D89E8-78C5-45C5-8A69-AEB5B12532E8}"/>
                </a:ext>
              </a:extLst>
            </p:cNvPr>
            <p:cNvSpPr/>
            <p:nvPr/>
          </p:nvSpPr>
          <p:spPr bwMode="auto">
            <a:xfrm>
              <a:off x="440346" y="3064612"/>
              <a:ext cx="2513905" cy="430573"/>
            </a:xfrm>
            <a:prstGeom prst="rect">
              <a:avLst/>
            </a:prstGeom>
            <a:noFill/>
            <a:ln w="6350" cap="flat" cmpd="sng" algn="ctr">
              <a:solidFill>
                <a:sysClr val="window" lastClr="FFFFFF">
                  <a:lumMod val="85000"/>
                </a:sysClr>
              </a:solidFill>
              <a:prstDash val="solid"/>
              <a:miter lim="800000"/>
            </a:ln>
            <a:effectLst>
              <a:outerShdw blurRad="88900" dist="38100" dir="2700000" algn="tl" rotWithShape="0">
                <a:prstClr val="black">
                  <a:alpha val="10000"/>
                </a:prstClr>
              </a:outerShdw>
            </a:effectLst>
          </p:spPr>
          <p:txBody>
            <a:bodyPr anchor="ctr"/>
            <a:lstStyle/>
            <a:p>
              <a:pPr algn="ctr" defTabSz="680375">
                <a:defRPr/>
              </a:pPr>
              <a:endParaRPr lang="ru-RU" sz="750" kern="0" dirty="0">
                <a:solidFill>
                  <a:srgbClr val="002060"/>
                </a:solidFill>
                <a:latin typeface="Times New Roman" panose="02020603050405020304" pitchFamily="18" charset="0"/>
                <a:cs typeface="Times New Roman" panose="02020603050405020304" pitchFamily="18" charset="0"/>
              </a:endParaRPr>
            </a:p>
          </p:txBody>
        </p:sp>
      </p:grpSp>
      <p:grpSp>
        <p:nvGrpSpPr>
          <p:cNvPr id="353" name="Группа 352">
            <a:extLst>
              <a:ext uri="{FF2B5EF4-FFF2-40B4-BE49-F238E27FC236}">
                <a16:creationId xmlns:a16="http://schemas.microsoft.com/office/drawing/2014/main" xmlns="" id="{BC01C5AB-CAC6-49CF-904F-663DBA833E67}"/>
              </a:ext>
            </a:extLst>
          </p:cNvPr>
          <p:cNvGrpSpPr/>
          <p:nvPr/>
        </p:nvGrpSpPr>
        <p:grpSpPr>
          <a:xfrm>
            <a:off x="4563647" y="4493538"/>
            <a:ext cx="1289485" cy="331748"/>
            <a:chOff x="440346" y="3058915"/>
            <a:chExt cx="2521912" cy="442330"/>
          </a:xfrm>
        </p:grpSpPr>
        <p:grpSp>
          <p:nvGrpSpPr>
            <p:cNvPr id="354" name="Группа 353">
              <a:extLst>
                <a:ext uri="{FF2B5EF4-FFF2-40B4-BE49-F238E27FC236}">
                  <a16:creationId xmlns:a16="http://schemas.microsoft.com/office/drawing/2014/main" xmlns="" id="{D420BC8B-E846-4F5D-AEFD-6843791E855B}"/>
                </a:ext>
              </a:extLst>
            </p:cNvPr>
            <p:cNvGrpSpPr/>
            <p:nvPr/>
          </p:nvGrpSpPr>
          <p:grpSpPr>
            <a:xfrm>
              <a:off x="441506" y="3058915"/>
              <a:ext cx="2520752" cy="442330"/>
              <a:chOff x="4294907" y="3656841"/>
              <a:chExt cx="2523085" cy="442738"/>
            </a:xfrm>
          </p:grpSpPr>
          <p:grpSp>
            <p:nvGrpSpPr>
              <p:cNvPr id="356" name="Группа 355">
                <a:extLst>
                  <a:ext uri="{FF2B5EF4-FFF2-40B4-BE49-F238E27FC236}">
                    <a16:creationId xmlns:a16="http://schemas.microsoft.com/office/drawing/2014/main" xmlns="" id="{215BF822-A74A-4C9C-8A21-209885D5FFF7}"/>
                  </a:ext>
                </a:extLst>
              </p:cNvPr>
              <p:cNvGrpSpPr/>
              <p:nvPr/>
            </p:nvGrpSpPr>
            <p:grpSpPr>
              <a:xfrm>
                <a:off x="4310678" y="3656841"/>
                <a:ext cx="2507314" cy="442738"/>
                <a:chOff x="5243721" y="3328329"/>
                <a:chExt cx="2507314" cy="442738"/>
              </a:xfrm>
            </p:grpSpPr>
            <p:sp>
              <p:nvSpPr>
                <p:cNvPr id="358" name="Прямоугольник 357">
                  <a:extLst>
                    <a:ext uri="{FF2B5EF4-FFF2-40B4-BE49-F238E27FC236}">
                      <a16:creationId xmlns:a16="http://schemas.microsoft.com/office/drawing/2014/main" xmlns="" id="{77943F35-40DD-4E8D-8E46-D844A3A9AC57}"/>
                    </a:ext>
                  </a:extLst>
                </p:cNvPr>
                <p:cNvSpPr/>
                <p:nvPr/>
              </p:nvSpPr>
              <p:spPr>
                <a:xfrm>
                  <a:off x="5243722" y="3328329"/>
                  <a:ext cx="2507313" cy="442738"/>
                </a:xfrm>
                <a:prstGeom prst="rect">
                  <a:avLst/>
                </a:prstGeom>
                <a:solidFill>
                  <a:sysClr val="window" lastClr="FFFFFF">
                    <a:alpha val="96000"/>
                  </a:sysClr>
                </a:solidFill>
                <a:ln w="12700" cap="flat" cmpd="sng" algn="ctr">
                  <a:noFill/>
                  <a:prstDash val="solid"/>
                  <a:miter lim="800000"/>
                </a:ln>
                <a:effectLst>
                  <a:outerShdw blurRad="88900" dist="38100" dir="2700000" algn="tl" rotWithShape="0">
                    <a:prstClr val="black">
                      <a:alpha val="8000"/>
                    </a:prstClr>
                  </a:outerShdw>
                </a:effectLst>
              </p:spPr>
              <p:txBody>
                <a:bodyPr lIns="539501" tIns="0" bIns="0" rtlCol="0" anchor="ctr"/>
                <a:lstStyle/>
                <a:p>
                  <a:pPr defTabSz="680821" fontAlgn="base">
                    <a:lnSpc>
                      <a:spcPct val="90000"/>
                    </a:lnSpc>
                    <a:spcBef>
                      <a:spcPct val="0"/>
                    </a:spcBef>
                    <a:spcAft>
                      <a:spcPct val="0"/>
                    </a:spcAft>
                    <a:defRPr/>
                  </a:pPr>
                  <a:endParaRPr lang="ru-RU" sz="750"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59" name="Прямоугольник 358">
                  <a:extLst>
                    <a:ext uri="{FF2B5EF4-FFF2-40B4-BE49-F238E27FC236}">
                      <a16:creationId xmlns:a16="http://schemas.microsoft.com/office/drawing/2014/main" xmlns="" id="{71A283D8-A002-45A6-8F04-2E9C042CDE8E}"/>
                    </a:ext>
                  </a:extLst>
                </p:cNvPr>
                <p:cNvSpPr/>
                <p:nvPr/>
              </p:nvSpPr>
              <p:spPr>
                <a:xfrm>
                  <a:off x="5267846" y="3467711"/>
                  <a:ext cx="2464283" cy="246448"/>
                </a:xfrm>
                <a:prstGeom prst="rect">
                  <a:avLst/>
                </a:prstGeom>
              </p:spPr>
              <p:txBody>
                <a:bodyPr wrap="square">
                  <a:spAutoFit/>
                </a:bodyPr>
                <a:lstStyle/>
                <a:p>
                  <a:pPr defTabSz="680821" fontAlgn="base">
                    <a:lnSpc>
                      <a:spcPct val="80000"/>
                    </a:lnSpc>
                    <a:spcBef>
                      <a:spcPct val="0"/>
                    </a:spcBef>
                    <a:spcAft>
                      <a:spcPct val="0"/>
                    </a:spcAft>
                    <a:defRPr/>
                  </a:pPr>
                  <a:r>
                    <a:rPr lang="ru-RU" sz="750" dirty="0">
                      <a:solidFill>
                        <a:srgbClr val="002060"/>
                      </a:solidFill>
                      <a:latin typeface="Times New Roman" panose="02020603050405020304" pitchFamily="18" charset="0"/>
                      <a:cs typeface="Times New Roman" panose="02020603050405020304" pitchFamily="18" charset="0"/>
                    </a:rPr>
                    <a:t>моделирование </a:t>
                  </a:r>
                  <a:r>
                    <a:rPr lang="en-US" sz="750" dirty="0">
                      <a:solidFill>
                        <a:srgbClr val="002060"/>
                      </a:solidFill>
                      <a:latin typeface="Times New Roman" panose="02020603050405020304" pitchFamily="18" charset="0"/>
                      <a:cs typeface="Times New Roman" panose="02020603050405020304" pitchFamily="18" charset="0"/>
                    </a:rPr>
                    <a:t>EMI/EMC</a:t>
                  </a:r>
                  <a:endParaRPr lang="ru-RU" sz="750" kern="0" dirty="0">
                    <a:solidFill>
                      <a:srgbClr val="002060"/>
                    </a:solidFill>
                    <a:latin typeface="Times New Roman" panose="02020603050405020304" pitchFamily="18" charset="0"/>
                    <a:cs typeface="Times New Roman" panose="02020603050405020304" pitchFamily="18" charset="0"/>
                  </a:endParaRPr>
                </a:p>
              </p:txBody>
            </p:sp>
            <p:sp>
              <p:nvSpPr>
                <p:cNvPr id="360" name="TextBox 359">
                  <a:extLst>
                    <a:ext uri="{FF2B5EF4-FFF2-40B4-BE49-F238E27FC236}">
                      <a16:creationId xmlns:a16="http://schemas.microsoft.com/office/drawing/2014/main" xmlns="" id="{4103884C-15E8-4D88-8027-966C90DA9786}"/>
                    </a:ext>
                  </a:extLst>
                </p:cNvPr>
                <p:cNvSpPr txBox="1"/>
                <p:nvPr/>
              </p:nvSpPr>
              <p:spPr>
                <a:xfrm>
                  <a:off x="5243721" y="3340086"/>
                  <a:ext cx="361622" cy="277254"/>
                </a:xfrm>
                <a:prstGeom prst="rect">
                  <a:avLst/>
                </a:prstGeom>
                <a:noFill/>
              </p:spPr>
              <p:txBody>
                <a:bodyPr wrap="none" rtlCol="0">
                  <a:spAutoFit/>
                </a:bodyPr>
                <a:lstStyle/>
                <a:p>
                  <a:pPr defTabSz="685166">
                    <a:defRPr/>
                  </a:pPr>
                  <a:endParaRPr lang="ru-RU" sz="750" kern="0" dirty="0">
                    <a:solidFill>
                      <a:srgbClr val="002060"/>
                    </a:solidFill>
                    <a:latin typeface="Times New Roman" panose="02020603050405020304" pitchFamily="18" charset="0"/>
                    <a:cs typeface="Times New Roman" panose="02020603050405020304" pitchFamily="18" charset="0"/>
                  </a:endParaRPr>
                </a:p>
              </p:txBody>
            </p:sp>
          </p:grpSp>
          <p:sp>
            <p:nvSpPr>
              <p:cNvPr id="357" name="Прямоугольник 356">
                <a:extLst>
                  <a:ext uri="{FF2B5EF4-FFF2-40B4-BE49-F238E27FC236}">
                    <a16:creationId xmlns:a16="http://schemas.microsoft.com/office/drawing/2014/main" xmlns="" id="{489126E1-4133-480D-96A1-BA9387131B08}"/>
                  </a:ext>
                </a:extLst>
              </p:cNvPr>
              <p:cNvSpPr/>
              <p:nvPr/>
            </p:nvSpPr>
            <p:spPr>
              <a:xfrm>
                <a:off x="4294907" y="3668598"/>
                <a:ext cx="45761" cy="416939"/>
              </a:xfrm>
              <a:prstGeom prst="rect">
                <a:avLst/>
              </a:prstGeom>
              <a:solidFill>
                <a:srgbClr val="5B9BD5">
                  <a:lumMod val="75000"/>
                </a:srgbClr>
              </a:solidFill>
              <a:ln w="12700" cap="flat" cmpd="sng" algn="ctr">
                <a:noFill/>
                <a:prstDash val="solid"/>
                <a:miter lim="800000"/>
              </a:ln>
              <a:effectLst/>
            </p:spPr>
            <p:txBody>
              <a:bodyPr rtlCol="0" anchor="ctr"/>
              <a:lstStyle/>
              <a:p>
                <a:pPr marL="107561" defTabSz="680821" fontAlgn="base">
                  <a:lnSpc>
                    <a:spcPct val="90000"/>
                  </a:lnSpc>
                  <a:spcBef>
                    <a:spcPct val="0"/>
                  </a:spcBef>
                  <a:spcAft>
                    <a:spcPct val="0"/>
                  </a:spcAft>
                  <a:defRPr/>
                </a:pPr>
                <a:endParaRPr lang="ru-RU" sz="750" kern="0" dirty="0">
                  <a:solidFill>
                    <a:srgbClr val="002060"/>
                  </a:solidFill>
                  <a:latin typeface="Times New Roman" panose="02020603050405020304" pitchFamily="18" charset="0"/>
                  <a:cs typeface="Times New Roman" panose="02020603050405020304" pitchFamily="18" charset="0"/>
                </a:endParaRPr>
              </a:p>
            </p:txBody>
          </p:sp>
        </p:grpSp>
        <p:sp>
          <p:nvSpPr>
            <p:cNvPr id="355" name="Прямоугольник 354">
              <a:extLst>
                <a:ext uri="{FF2B5EF4-FFF2-40B4-BE49-F238E27FC236}">
                  <a16:creationId xmlns:a16="http://schemas.microsoft.com/office/drawing/2014/main" xmlns="" id="{6D5D89E8-78C5-45C5-8A69-AEB5B12532E8}"/>
                </a:ext>
              </a:extLst>
            </p:cNvPr>
            <p:cNvSpPr/>
            <p:nvPr/>
          </p:nvSpPr>
          <p:spPr bwMode="auto">
            <a:xfrm>
              <a:off x="440346" y="3064612"/>
              <a:ext cx="2513904" cy="430573"/>
            </a:xfrm>
            <a:prstGeom prst="rect">
              <a:avLst/>
            </a:prstGeom>
            <a:noFill/>
            <a:ln w="6350" cap="flat" cmpd="sng" algn="ctr">
              <a:solidFill>
                <a:sysClr val="window" lastClr="FFFFFF">
                  <a:lumMod val="85000"/>
                </a:sysClr>
              </a:solidFill>
              <a:prstDash val="solid"/>
              <a:miter lim="800000"/>
            </a:ln>
            <a:effectLst>
              <a:outerShdw blurRad="88900" dist="38100" dir="2700000" algn="tl" rotWithShape="0">
                <a:prstClr val="black">
                  <a:alpha val="10000"/>
                </a:prstClr>
              </a:outerShdw>
            </a:effectLst>
          </p:spPr>
          <p:txBody>
            <a:bodyPr anchor="ctr"/>
            <a:lstStyle/>
            <a:p>
              <a:pPr algn="ctr" defTabSz="680375">
                <a:defRPr/>
              </a:pPr>
              <a:endParaRPr lang="ru-RU" sz="750" kern="0" dirty="0">
                <a:solidFill>
                  <a:srgbClr val="002060"/>
                </a:solidFill>
                <a:latin typeface="Times New Roman" panose="02020603050405020304" pitchFamily="18" charset="0"/>
                <a:cs typeface="Times New Roman" panose="02020603050405020304" pitchFamily="18" charset="0"/>
              </a:endParaRPr>
            </a:p>
          </p:txBody>
        </p:sp>
      </p:grpSp>
      <p:grpSp>
        <p:nvGrpSpPr>
          <p:cNvPr id="361" name="Группа 360">
            <a:extLst>
              <a:ext uri="{FF2B5EF4-FFF2-40B4-BE49-F238E27FC236}">
                <a16:creationId xmlns:a16="http://schemas.microsoft.com/office/drawing/2014/main" xmlns="" id="{BC01C5AB-CAC6-49CF-904F-663DBA833E67}"/>
              </a:ext>
            </a:extLst>
          </p:cNvPr>
          <p:cNvGrpSpPr/>
          <p:nvPr/>
        </p:nvGrpSpPr>
        <p:grpSpPr>
          <a:xfrm>
            <a:off x="6001921" y="2660909"/>
            <a:ext cx="1289485" cy="331747"/>
            <a:chOff x="440346" y="3058905"/>
            <a:chExt cx="2521912" cy="442329"/>
          </a:xfrm>
        </p:grpSpPr>
        <p:grpSp>
          <p:nvGrpSpPr>
            <p:cNvPr id="362" name="Группа 361">
              <a:extLst>
                <a:ext uri="{FF2B5EF4-FFF2-40B4-BE49-F238E27FC236}">
                  <a16:creationId xmlns:a16="http://schemas.microsoft.com/office/drawing/2014/main" xmlns="" id="{D420BC8B-E846-4F5D-AEFD-6843791E855B}"/>
                </a:ext>
              </a:extLst>
            </p:cNvPr>
            <p:cNvGrpSpPr/>
            <p:nvPr/>
          </p:nvGrpSpPr>
          <p:grpSpPr>
            <a:xfrm>
              <a:off x="441506" y="3058905"/>
              <a:ext cx="2520752" cy="442329"/>
              <a:chOff x="4294907" y="3656841"/>
              <a:chExt cx="2523085" cy="442738"/>
            </a:xfrm>
          </p:grpSpPr>
          <p:grpSp>
            <p:nvGrpSpPr>
              <p:cNvPr id="364" name="Группа 363">
                <a:extLst>
                  <a:ext uri="{FF2B5EF4-FFF2-40B4-BE49-F238E27FC236}">
                    <a16:creationId xmlns:a16="http://schemas.microsoft.com/office/drawing/2014/main" xmlns="" id="{215BF822-A74A-4C9C-8A21-209885D5FFF7}"/>
                  </a:ext>
                </a:extLst>
              </p:cNvPr>
              <p:cNvGrpSpPr/>
              <p:nvPr/>
            </p:nvGrpSpPr>
            <p:grpSpPr>
              <a:xfrm>
                <a:off x="4310678" y="3656841"/>
                <a:ext cx="2507314" cy="442738"/>
                <a:chOff x="5243721" y="3328329"/>
                <a:chExt cx="2507314" cy="442738"/>
              </a:xfrm>
            </p:grpSpPr>
            <p:sp>
              <p:nvSpPr>
                <p:cNvPr id="366" name="Прямоугольник 365">
                  <a:extLst>
                    <a:ext uri="{FF2B5EF4-FFF2-40B4-BE49-F238E27FC236}">
                      <a16:creationId xmlns:a16="http://schemas.microsoft.com/office/drawing/2014/main" xmlns="" id="{77943F35-40DD-4E8D-8E46-D844A3A9AC57}"/>
                    </a:ext>
                  </a:extLst>
                </p:cNvPr>
                <p:cNvSpPr/>
                <p:nvPr/>
              </p:nvSpPr>
              <p:spPr>
                <a:xfrm>
                  <a:off x="5243722" y="3328329"/>
                  <a:ext cx="2507313" cy="442738"/>
                </a:xfrm>
                <a:prstGeom prst="rect">
                  <a:avLst/>
                </a:prstGeom>
                <a:solidFill>
                  <a:sysClr val="window" lastClr="FFFFFF">
                    <a:alpha val="96000"/>
                  </a:sysClr>
                </a:solidFill>
                <a:ln w="12700" cap="flat" cmpd="sng" algn="ctr">
                  <a:noFill/>
                  <a:prstDash val="solid"/>
                  <a:miter lim="800000"/>
                </a:ln>
                <a:effectLst>
                  <a:outerShdw blurRad="88900" dist="38100" dir="2700000" algn="tl" rotWithShape="0">
                    <a:prstClr val="black">
                      <a:alpha val="8000"/>
                    </a:prstClr>
                  </a:outerShdw>
                </a:effectLst>
              </p:spPr>
              <p:txBody>
                <a:bodyPr lIns="539501" tIns="0" bIns="0" rtlCol="0" anchor="ctr"/>
                <a:lstStyle/>
                <a:p>
                  <a:pPr defTabSz="680821" fontAlgn="base">
                    <a:lnSpc>
                      <a:spcPct val="90000"/>
                    </a:lnSpc>
                    <a:spcBef>
                      <a:spcPct val="0"/>
                    </a:spcBef>
                    <a:spcAft>
                      <a:spcPct val="0"/>
                    </a:spcAft>
                    <a:defRPr/>
                  </a:pPr>
                  <a:endParaRPr lang="ru-RU" sz="750"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67" name="Прямоугольник 366">
                  <a:extLst>
                    <a:ext uri="{FF2B5EF4-FFF2-40B4-BE49-F238E27FC236}">
                      <a16:creationId xmlns:a16="http://schemas.microsoft.com/office/drawing/2014/main" xmlns="" id="{71A283D8-A002-45A6-8F04-2E9C042CDE8E}"/>
                    </a:ext>
                  </a:extLst>
                </p:cNvPr>
                <p:cNvSpPr/>
                <p:nvPr/>
              </p:nvSpPr>
              <p:spPr>
                <a:xfrm>
                  <a:off x="5267846" y="3344838"/>
                  <a:ext cx="2464283" cy="369673"/>
                </a:xfrm>
                <a:prstGeom prst="rect">
                  <a:avLst/>
                </a:prstGeom>
              </p:spPr>
              <p:txBody>
                <a:bodyPr wrap="square">
                  <a:spAutoFit/>
                </a:bodyPr>
                <a:lstStyle/>
                <a:p>
                  <a:pPr defTabSz="680821" fontAlgn="base">
                    <a:lnSpc>
                      <a:spcPct val="80000"/>
                    </a:lnSpc>
                    <a:spcBef>
                      <a:spcPct val="0"/>
                    </a:spcBef>
                    <a:spcAft>
                      <a:spcPct val="0"/>
                    </a:spcAft>
                    <a:defRPr/>
                  </a:pPr>
                  <a:r>
                    <a:rPr lang="ru-RU" sz="750" dirty="0">
                      <a:solidFill>
                        <a:srgbClr val="002060"/>
                      </a:solidFill>
                      <a:latin typeface="Times New Roman" panose="02020603050405020304" pitchFamily="18" charset="0"/>
                      <a:cs typeface="Times New Roman" panose="02020603050405020304" pitchFamily="18" charset="0"/>
                    </a:rPr>
                    <a:t>линейный, нелинейный  статический расчет</a:t>
                  </a:r>
                  <a:endParaRPr lang="ru-RU" sz="750" b="1" kern="0" dirty="0">
                    <a:solidFill>
                      <a:srgbClr val="002060"/>
                    </a:solidFill>
                    <a:latin typeface="Times New Roman" panose="02020603050405020304" pitchFamily="18" charset="0"/>
                    <a:cs typeface="Times New Roman" panose="02020603050405020304" pitchFamily="18" charset="0"/>
                  </a:endParaRPr>
                </a:p>
              </p:txBody>
            </p:sp>
            <p:sp>
              <p:nvSpPr>
                <p:cNvPr id="368" name="TextBox 367">
                  <a:extLst>
                    <a:ext uri="{FF2B5EF4-FFF2-40B4-BE49-F238E27FC236}">
                      <a16:creationId xmlns:a16="http://schemas.microsoft.com/office/drawing/2014/main" xmlns="" id="{4103884C-15E8-4D88-8027-966C90DA9786}"/>
                    </a:ext>
                  </a:extLst>
                </p:cNvPr>
                <p:cNvSpPr txBox="1"/>
                <p:nvPr/>
              </p:nvSpPr>
              <p:spPr>
                <a:xfrm>
                  <a:off x="5243721" y="3340087"/>
                  <a:ext cx="361622" cy="277255"/>
                </a:xfrm>
                <a:prstGeom prst="rect">
                  <a:avLst/>
                </a:prstGeom>
                <a:noFill/>
              </p:spPr>
              <p:txBody>
                <a:bodyPr wrap="none" rtlCol="0">
                  <a:spAutoFit/>
                </a:bodyPr>
                <a:lstStyle/>
                <a:p>
                  <a:pPr defTabSz="685166">
                    <a:defRPr/>
                  </a:pPr>
                  <a:endParaRPr lang="ru-RU" sz="750" kern="0" dirty="0">
                    <a:solidFill>
                      <a:srgbClr val="002060"/>
                    </a:solidFill>
                    <a:latin typeface="Times New Roman" panose="02020603050405020304" pitchFamily="18" charset="0"/>
                    <a:cs typeface="Times New Roman" panose="02020603050405020304" pitchFamily="18" charset="0"/>
                  </a:endParaRPr>
                </a:p>
              </p:txBody>
            </p:sp>
          </p:grpSp>
          <p:sp>
            <p:nvSpPr>
              <p:cNvPr id="365" name="Прямоугольник 364">
                <a:extLst>
                  <a:ext uri="{FF2B5EF4-FFF2-40B4-BE49-F238E27FC236}">
                    <a16:creationId xmlns:a16="http://schemas.microsoft.com/office/drawing/2014/main" xmlns="" id="{489126E1-4133-480D-96A1-BA9387131B08}"/>
                  </a:ext>
                </a:extLst>
              </p:cNvPr>
              <p:cNvSpPr/>
              <p:nvPr/>
            </p:nvSpPr>
            <p:spPr>
              <a:xfrm>
                <a:off x="4294907" y="3668598"/>
                <a:ext cx="45761" cy="416939"/>
              </a:xfrm>
              <a:prstGeom prst="rect">
                <a:avLst/>
              </a:prstGeom>
              <a:solidFill>
                <a:srgbClr val="5B9BD5">
                  <a:lumMod val="75000"/>
                </a:srgbClr>
              </a:solidFill>
              <a:ln w="12700" cap="flat" cmpd="sng" algn="ctr">
                <a:noFill/>
                <a:prstDash val="solid"/>
                <a:miter lim="800000"/>
              </a:ln>
              <a:effectLst/>
            </p:spPr>
            <p:txBody>
              <a:bodyPr rtlCol="0" anchor="ctr"/>
              <a:lstStyle/>
              <a:p>
                <a:pPr marL="107561" defTabSz="680821" fontAlgn="base">
                  <a:lnSpc>
                    <a:spcPct val="90000"/>
                  </a:lnSpc>
                  <a:spcBef>
                    <a:spcPct val="0"/>
                  </a:spcBef>
                  <a:spcAft>
                    <a:spcPct val="0"/>
                  </a:spcAft>
                  <a:defRPr/>
                </a:pPr>
                <a:endParaRPr lang="ru-RU" sz="750" kern="0" dirty="0">
                  <a:solidFill>
                    <a:srgbClr val="002060"/>
                  </a:solidFill>
                  <a:latin typeface="Times New Roman" panose="02020603050405020304" pitchFamily="18" charset="0"/>
                  <a:cs typeface="Times New Roman" panose="02020603050405020304" pitchFamily="18" charset="0"/>
                </a:endParaRPr>
              </a:p>
            </p:txBody>
          </p:sp>
        </p:grpSp>
        <p:sp>
          <p:nvSpPr>
            <p:cNvPr id="363" name="Прямоугольник 362">
              <a:extLst>
                <a:ext uri="{FF2B5EF4-FFF2-40B4-BE49-F238E27FC236}">
                  <a16:creationId xmlns:a16="http://schemas.microsoft.com/office/drawing/2014/main" xmlns="" id="{6D5D89E8-78C5-45C5-8A69-AEB5B12532E8}"/>
                </a:ext>
              </a:extLst>
            </p:cNvPr>
            <p:cNvSpPr/>
            <p:nvPr/>
          </p:nvSpPr>
          <p:spPr bwMode="auto">
            <a:xfrm>
              <a:off x="440346" y="3064612"/>
              <a:ext cx="2513904" cy="430573"/>
            </a:xfrm>
            <a:prstGeom prst="rect">
              <a:avLst/>
            </a:prstGeom>
            <a:noFill/>
            <a:ln w="6350" cap="flat" cmpd="sng" algn="ctr">
              <a:solidFill>
                <a:sysClr val="window" lastClr="FFFFFF">
                  <a:lumMod val="85000"/>
                </a:sysClr>
              </a:solidFill>
              <a:prstDash val="solid"/>
              <a:miter lim="800000"/>
            </a:ln>
            <a:effectLst>
              <a:outerShdw blurRad="88900" dist="38100" dir="2700000" algn="tl" rotWithShape="0">
                <a:prstClr val="black">
                  <a:alpha val="10000"/>
                </a:prstClr>
              </a:outerShdw>
            </a:effectLst>
          </p:spPr>
          <p:txBody>
            <a:bodyPr anchor="ctr"/>
            <a:lstStyle/>
            <a:p>
              <a:pPr algn="ctr" defTabSz="680375">
                <a:defRPr/>
              </a:pPr>
              <a:endParaRPr lang="ru-RU" sz="750" kern="0" dirty="0">
                <a:solidFill>
                  <a:srgbClr val="002060"/>
                </a:solidFill>
                <a:latin typeface="Times New Roman" panose="02020603050405020304" pitchFamily="18" charset="0"/>
                <a:cs typeface="Times New Roman" panose="02020603050405020304" pitchFamily="18" charset="0"/>
              </a:endParaRPr>
            </a:p>
          </p:txBody>
        </p:sp>
      </p:grpSp>
      <p:grpSp>
        <p:nvGrpSpPr>
          <p:cNvPr id="369" name="Группа 368">
            <a:extLst>
              <a:ext uri="{FF2B5EF4-FFF2-40B4-BE49-F238E27FC236}">
                <a16:creationId xmlns:a16="http://schemas.microsoft.com/office/drawing/2014/main" xmlns="" id="{BC01C5AB-CAC6-49CF-904F-663DBA833E67}"/>
              </a:ext>
            </a:extLst>
          </p:cNvPr>
          <p:cNvGrpSpPr/>
          <p:nvPr/>
        </p:nvGrpSpPr>
        <p:grpSpPr>
          <a:xfrm>
            <a:off x="6010571" y="3028670"/>
            <a:ext cx="1289485" cy="357949"/>
            <a:chOff x="440346" y="3058904"/>
            <a:chExt cx="2521912" cy="477265"/>
          </a:xfrm>
        </p:grpSpPr>
        <p:grpSp>
          <p:nvGrpSpPr>
            <p:cNvPr id="370" name="Группа 369">
              <a:extLst>
                <a:ext uri="{FF2B5EF4-FFF2-40B4-BE49-F238E27FC236}">
                  <a16:creationId xmlns:a16="http://schemas.microsoft.com/office/drawing/2014/main" xmlns="" id="{D420BC8B-E846-4F5D-AEFD-6843791E855B}"/>
                </a:ext>
              </a:extLst>
            </p:cNvPr>
            <p:cNvGrpSpPr/>
            <p:nvPr/>
          </p:nvGrpSpPr>
          <p:grpSpPr>
            <a:xfrm>
              <a:off x="441506" y="3058904"/>
              <a:ext cx="2520752" cy="477265"/>
              <a:chOff x="4294907" y="3656841"/>
              <a:chExt cx="2523085" cy="477707"/>
            </a:xfrm>
          </p:grpSpPr>
          <p:grpSp>
            <p:nvGrpSpPr>
              <p:cNvPr id="372" name="Группа 371">
                <a:extLst>
                  <a:ext uri="{FF2B5EF4-FFF2-40B4-BE49-F238E27FC236}">
                    <a16:creationId xmlns:a16="http://schemas.microsoft.com/office/drawing/2014/main" xmlns="" id="{215BF822-A74A-4C9C-8A21-209885D5FFF7}"/>
                  </a:ext>
                </a:extLst>
              </p:cNvPr>
              <p:cNvGrpSpPr/>
              <p:nvPr/>
            </p:nvGrpSpPr>
            <p:grpSpPr>
              <a:xfrm>
                <a:off x="4310678" y="3656841"/>
                <a:ext cx="2507314" cy="477707"/>
                <a:chOff x="5243721" y="3328329"/>
                <a:chExt cx="2507314" cy="477707"/>
              </a:xfrm>
            </p:grpSpPr>
            <p:sp>
              <p:nvSpPr>
                <p:cNvPr id="374" name="Прямоугольник 373">
                  <a:extLst>
                    <a:ext uri="{FF2B5EF4-FFF2-40B4-BE49-F238E27FC236}">
                      <a16:creationId xmlns:a16="http://schemas.microsoft.com/office/drawing/2014/main" xmlns="" id="{77943F35-40DD-4E8D-8E46-D844A3A9AC57}"/>
                    </a:ext>
                  </a:extLst>
                </p:cNvPr>
                <p:cNvSpPr/>
                <p:nvPr/>
              </p:nvSpPr>
              <p:spPr>
                <a:xfrm>
                  <a:off x="5243722" y="3328329"/>
                  <a:ext cx="2507313" cy="442738"/>
                </a:xfrm>
                <a:prstGeom prst="rect">
                  <a:avLst/>
                </a:prstGeom>
                <a:solidFill>
                  <a:sysClr val="window" lastClr="FFFFFF">
                    <a:alpha val="96000"/>
                  </a:sysClr>
                </a:solidFill>
                <a:ln w="12700" cap="flat" cmpd="sng" algn="ctr">
                  <a:noFill/>
                  <a:prstDash val="solid"/>
                  <a:miter lim="800000"/>
                </a:ln>
                <a:effectLst>
                  <a:outerShdw blurRad="88900" dist="38100" dir="2700000" algn="tl" rotWithShape="0">
                    <a:prstClr val="black">
                      <a:alpha val="8000"/>
                    </a:prstClr>
                  </a:outerShdw>
                </a:effectLst>
              </p:spPr>
              <p:txBody>
                <a:bodyPr lIns="539501" tIns="0" bIns="0" rtlCol="0" anchor="ctr"/>
                <a:lstStyle/>
                <a:p>
                  <a:pPr defTabSz="680821" fontAlgn="base">
                    <a:lnSpc>
                      <a:spcPct val="90000"/>
                    </a:lnSpc>
                    <a:spcBef>
                      <a:spcPct val="0"/>
                    </a:spcBef>
                    <a:spcAft>
                      <a:spcPct val="0"/>
                    </a:spcAft>
                    <a:defRPr/>
                  </a:pPr>
                  <a:endParaRPr lang="ru-RU" sz="750"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75" name="Прямоугольник 374">
                  <a:extLst>
                    <a:ext uri="{FF2B5EF4-FFF2-40B4-BE49-F238E27FC236}">
                      <a16:creationId xmlns:a16="http://schemas.microsoft.com/office/drawing/2014/main" xmlns="" id="{71A283D8-A002-45A6-8F04-2E9C042CDE8E}"/>
                    </a:ext>
                  </a:extLst>
                </p:cNvPr>
                <p:cNvSpPr/>
                <p:nvPr/>
              </p:nvSpPr>
              <p:spPr>
                <a:xfrm>
                  <a:off x="5267846" y="3436362"/>
                  <a:ext cx="2464283" cy="369674"/>
                </a:xfrm>
                <a:prstGeom prst="rect">
                  <a:avLst/>
                </a:prstGeom>
              </p:spPr>
              <p:txBody>
                <a:bodyPr wrap="square">
                  <a:spAutoFit/>
                </a:bodyPr>
                <a:lstStyle/>
                <a:p>
                  <a:pPr defTabSz="680821" fontAlgn="base">
                    <a:lnSpc>
                      <a:spcPct val="80000"/>
                    </a:lnSpc>
                    <a:spcBef>
                      <a:spcPct val="0"/>
                    </a:spcBef>
                    <a:spcAft>
                      <a:spcPct val="0"/>
                    </a:spcAft>
                    <a:defRPr/>
                  </a:pPr>
                  <a:r>
                    <a:rPr lang="ru-RU" sz="750" dirty="0">
                      <a:solidFill>
                        <a:srgbClr val="002060"/>
                      </a:solidFill>
                      <a:latin typeface="Times New Roman" panose="02020603050405020304" pitchFamily="18" charset="0"/>
                      <a:cs typeface="Times New Roman" panose="02020603050405020304" pitchFamily="18" charset="0"/>
                    </a:rPr>
                    <a:t>расчет собственных частот</a:t>
                  </a:r>
                  <a:endParaRPr lang="ru-RU" sz="750" b="1" kern="0" dirty="0">
                    <a:solidFill>
                      <a:srgbClr val="002060"/>
                    </a:solidFill>
                    <a:latin typeface="Times New Roman" panose="02020603050405020304" pitchFamily="18" charset="0"/>
                    <a:cs typeface="Times New Roman" panose="02020603050405020304" pitchFamily="18" charset="0"/>
                  </a:endParaRPr>
                </a:p>
              </p:txBody>
            </p:sp>
            <p:sp>
              <p:nvSpPr>
                <p:cNvPr id="376" name="TextBox 375">
                  <a:extLst>
                    <a:ext uri="{FF2B5EF4-FFF2-40B4-BE49-F238E27FC236}">
                      <a16:creationId xmlns:a16="http://schemas.microsoft.com/office/drawing/2014/main" xmlns="" id="{4103884C-15E8-4D88-8027-966C90DA9786}"/>
                    </a:ext>
                  </a:extLst>
                </p:cNvPr>
                <p:cNvSpPr txBox="1"/>
                <p:nvPr/>
              </p:nvSpPr>
              <p:spPr>
                <a:xfrm>
                  <a:off x="5243721" y="3340087"/>
                  <a:ext cx="361622" cy="277255"/>
                </a:xfrm>
                <a:prstGeom prst="rect">
                  <a:avLst/>
                </a:prstGeom>
                <a:noFill/>
              </p:spPr>
              <p:txBody>
                <a:bodyPr wrap="none" rtlCol="0">
                  <a:spAutoFit/>
                </a:bodyPr>
                <a:lstStyle/>
                <a:p>
                  <a:pPr defTabSz="685166">
                    <a:defRPr/>
                  </a:pPr>
                  <a:endParaRPr lang="ru-RU" sz="750" kern="0" dirty="0">
                    <a:solidFill>
                      <a:srgbClr val="002060"/>
                    </a:solidFill>
                    <a:latin typeface="Times New Roman" panose="02020603050405020304" pitchFamily="18" charset="0"/>
                    <a:cs typeface="Times New Roman" panose="02020603050405020304" pitchFamily="18" charset="0"/>
                  </a:endParaRPr>
                </a:p>
              </p:txBody>
            </p:sp>
          </p:grpSp>
          <p:sp>
            <p:nvSpPr>
              <p:cNvPr id="373" name="Прямоугольник 372">
                <a:extLst>
                  <a:ext uri="{FF2B5EF4-FFF2-40B4-BE49-F238E27FC236}">
                    <a16:creationId xmlns:a16="http://schemas.microsoft.com/office/drawing/2014/main" xmlns="" id="{489126E1-4133-480D-96A1-BA9387131B08}"/>
                  </a:ext>
                </a:extLst>
              </p:cNvPr>
              <p:cNvSpPr/>
              <p:nvPr/>
            </p:nvSpPr>
            <p:spPr>
              <a:xfrm>
                <a:off x="4294907" y="3668598"/>
                <a:ext cx="45761" cy="416939"/>
              </a:xfrm>
              <a:prstGeom prst="rect">
                <a:avLst/>
              </a:prstGeom>
              <a:solidFill>
                <a:srgbClr val="5B9BD5">
                  <a:lumMod val="75000"/>
                </a:srgbClr>
              </a:solidFill>
              <a:ln w="12700" cap="flat" cmpd="sng" algn="ctr">
                <a:noFill/>
                <a:prstDash val="solid"/>
                <a:miter lim="800000"/>
              </a:ln>
              <a:effectLst/>
            </p:spPr>
            <p:txBody>
              <a:bodyPr rtlCol="0" anchor="ctr"/>
              <a:lstStyle/>
              <a:p>
                <a:pPr marL="107561" defTabSz="680821" fontAlgn="base">
                  <a:lnSpc>
                    <a:spcPct val="90000"/>
                  </a:lnSpc>
                  <a:spcBef>
                    <a:spcPct val="0"/>
                  </a:spcBef>
                  <a:spcAft>
                    <a:spcPct val="0"/>
                  </a:spcAft>
                  <a:defRPr/>
                </a:pPr>
                <a:endParaRPr lang="ru-RU" sz="750" kern="0" dirty="0">
                  <a:solidFill>
                    <a:srgbClr val="002060"/>
                  </a:solidFill>
                  <a:latin typeface="Times New Roman" panose="02020603050405020304" pitchFamily="18" charset="0"/>
                  <a:cs typeface="Times New Roman" panose="02020603050405020304" pitchFamily="18" charset="0"/>
                </a:endParaRPr>
              </a:p>
            </p:txBody>
          </p:sp>
        </p:grpSp>
        <p:sp>
          <p:nvSpPr>
            <p:cNvPr id="371" name="Прямоугольник 370">
              <a:extLst>
                <a:ext uri="{FF2B5EF4-FFF2-40B4-BE49-F238E27FC236}">
                  <a16:creationId xmlns:a16="http://schemas.microsoft.com/office/drawing/2014/main" xmlns="" id="{6D5D89E8-78C5-45C5-8A69-AEB5B12532E8}"/>
                </a:ext>
              </a:extLst>
            </p:cNvPr>
            <p:cNvSpPr/>
            <p:nvPr/>
          </p:nvSpPr>
          <p:spPr bwMode="auto">
            <a:xfrm>
              <a:off x="440346" y="3064612"/>
              <a:ext cx="2513904" cy="430573"/>
            </a:xfrm>
            <a:prstGeom prst="rect">
              <a:avLst/>
            </a:prstGeom>
            <a:noFill/>
            <a:ln w="6350" cap="flat" cmpd="sng" algn="ctr">
              <a:solidFill>
                <a:sysClr val="window" lastClr="FFFFFF">
                  <a:lumMod val="85000"/>
                </a:sysClr>
              </a:solidFill>
              <a:prstDash val="solid"/>
              <a:miter lim="800000"/>
            </a:ln>
            <a:effectLst>
              <a:outerShdw blurRad="88900" dist="38100" dir="2700000" algn="tl" rotWithShape="0">
                <a:prstClr val="black">
                  <a:alpha val="10000"/>
                </a:prstClr>
              </a:outerShdw>
            </a:effectLst>
          </p:spPr>
          <p:txBody>
            <a:bodyPr anchor="ctr"/>
            <a:lstStyle/>
            <a:p>
              <a:pPr algn="ctr" defTabSz="680375">
                <a:defRPr/>
              </a:pPr>
              <a:endParaRPr lang="ru-RU" sz="750" kern="0" dirty="0">
                <a:solidFill>
                  <a:srgbClr val="002060"/>
                </a:solidFill>
                <a:latin typeface="Times New Roman" panose="02020603050405020304" pitchFamily="18" charset="0"/>
                <a:cs typeface="Times New Roman" panose="02020603050405020304" pitchFamily="18" charset="0"/>
              </a:endParaRPr>
            </a:p>
          </p:txBody>
        </p:sp>
      </p:grpSp>
      <p:grpSp>
        <p:nvGrpSpPr>
          <p:cNvPr id="377" name="Группа 376">
            <a:extLst>
              <a:ext uri="{FF2B5EF4-FFF2-40B4-BE49-F238E27FC236}">
                <a16:creationId xmlns:a16="http://schemas.microsoft.com/office/drawing/2014/main" xmlns="" id="{BC01C5AB-CAC6-49CF-904F-663DBA833E67}"/>
              </a:ext>
            </a:extLst>
          </p:cNvPr>
          <p:cNvGrpSpPr/>
          <p:nvPr/>
        </p:nvGrpSpPr>
        <p:grpSpPr>
          <a:xfrm>
            <a:off x="6009534" y="3399376"/>
            <a:ext cx="1289485" cy="331746"/>
            <a:chOff x="440346" y="3058900"/>
            <a:chExt cx="2521912" cy="442328"/>
          </a:xfrm>
        </p:grpSpPr>
        <p:grpSp>
          <p:nvGrpSpPr>
            <p:cNvPr id="378" name="Группа 377">
              <a:extLst>
                <a:ext uri="{FF2B5EF4-FFF2-40B4-BE49-F238E27FC236}">
                  <a16:creationId xmlns:a16="http://schemas.microsoft.com/office/drawing/2014/main" xmlns="" id="{D420BC8B-E846-4F5D-AEFD-6843791E855B}"/>
                </a:ext>
              </a:extLst>
            </p:cNvPr>
            <p:cNvGrpSpPr/>
            <p:nvPr/>
          </p:nvGrpSpPr>
          <p:grpSpPr>
            <a:xfrm>
              <a:off x="441506" y="3058900"/>
              <a:ext cx="2520752" cy="442328"/>
              <a:chOff x="4294907" y="3656841"/>
              <a:chExt cx="2523085" cy="442738"/>
            </a:xfrm>
          </p:grpSpPr>
          <p:grpSp>
            <p:nvGrpSpPr>
              <p:cNvPr id="380" name="Группа 379">
                <a:extLst>
                  <a:ext uri="{FF2B5EF4-FFF2-40B4-BE49-F238E27FC236}">
                    <a16:creationId xmlns:a16="http://schemas.microsoft.com/office/drawing/2014/main" xmlns="" id="{215BF822-A74A-4C9C-8A21-209885D5FFF7}"/>
                  </a:ext>
                </a:extLst>
              </p:cNvPr>
              <p:cNvGrpSpPr/>
              <p:nvPr/>
            </p:nvGrpSpPr>
            <p:grpSpPr>
              <a:xfrm>
                <a:off x="4310678" y="3656841"/>
                <a:ext cx="2507314" cy="442738"/>
                <a:chOff x="5243721" y="3328329"/>
                <a:chExt cx="2507314" cy="442738"/>
              </a:xfrm>
            </p:grpSpPr>
            <p:sp>
              <p:nvSpPr>
                <p:cNvPr id="382" name="Прямоугольник 381">
                  <a:extLst>
                    <a:ext uri="{FF2B5EF4-FFF2-40B4-BE49-F238E27FC236}">
                      <a16:creationId xmlns:a16="http://schemas.microsoft.com/office/drawing/2014/main" xmlns="" id="{77943F35-40DD-4E8D-8E46-D844A3A9AC57}"/>
                    </a:ext>
                  </a:extLst>
                </p:cNvPr>
                <p:cNvSpPr/>
                <p:nvPr/>
              </p:nvSpPr>
              <p:spPr>
                <a:xfrm>
                  <a:off x="5243722" y="3328329"/>
                  <a:ext cx="2507313" cy="442738"/>
                </a:xfrm>
                <a:prstGeom prst="rect">
                  <a:avLst/>
                </a:prstGeom>
                <a:solidFill>
                  <a:sysClr val="window" lastClr="FFFFFF">
                    <a:alpha val="96000"/>
                  </a:sysClr>
                </a:solidFill>
                <a:ln w="12700" cap="flat" cmpd="sng" algn="ctr">
                  <a:noFill/>
                  <a:prstDash val="solid"/>
                  <a:miter lim="800000"/>
                </a:ln>
                <a:effectLst>
                  <a:outerShdw blurRad="88900" dist="38100" dir="2700000" algn="tl" rotWithShape="0">
                    <a:prstClr val="black">
                      <a:alpha val="8000"/>
                    </a:prstClr>
                  </a:outerShdw>
                </a:effectLst>
              </p:spPr>
              <p:txBody>
                <a:bodyPr lIns="539501" tIns="0" bIns="0" rtlCol="0" anchor="ctr"/>
                <a:lstStyle/>
                <a:p>
                  <a:pPr defTabSz="680821" fontAlgn="base">
                    <a:lnSpc>
                      <a:spcPct val="90000"/>
                    </a:lnSpc>
                    <a:spcBef>
                      <a:spcPct val="0"/>
                    </a:spcBef>
                    <a:spcAft>
                      <a:spcPct val="0"/>
                    </a:spcAft>
                    <a:defRPr/>
                  </a:pPr>
                  <a:endParaRPr lang="ru-RU" sz="750"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83" name="Прямоугольник 382">
                  <a:extLst>
                    <a:ext uri="{FF2B5EF4-FFF2-40B4-BE49-F238E27FC236}">
                      <a16:creationId xmlns:a16="http://schemas.microsoft.com/office/drawing/2014/main" xmlns="" id="{71A283D8-A002-45A6-8F04-2E9C042CDE8E}"/>
                    </a:ext>
                  </a:extLst>
                </p:cNvPr>
                <p:cNvSpPr/>
                <p:nvPr/>
              </p:nvSpPr>
              <p:spPr>
                <a:xfrm>
                  <a:off x="5267846" y="3382973"/>
                  <a:ext cx="2464283" cy="369674"/>
                </a:xfrm>
                <a:prstGeom prst="rect">
                  <a:avLst/>
                </a:prstGeom>
              </p:spPr>
              <p:txBody>
                <a:bodyPr wrap="square">
                  <a:spAutoFit/>
                </a:bodyPr>
                <a:lstStyle/>
                <a:p>
                  <a:pPr defTabSz="680821" fontAlgn="base">
                    <a:lnSpc>
                      <a:spcPct val="80000"/>
                    </a:lnSpc>
                    <a:spcBef>
                      <a:spcPct val="0"/>
                    </a:spcBef>
                    <a:spcAft>
                      <a:spcPct val="0"/>
                    </a:spcAft>
                    <a:defRPr/>
                  </a:pPr>
                  <a:r>
                    <a:rPr lang="ru-RU" sz="750" dirty="0">
                      <a:solidFill>
                        <a:srgbClr val="002060"/>
                      </a:solidFill>
                      <a:latin typeface="Times New Roman" panose="02020603050405020304" pitchFamily="18" charset="0"/>
                      <a:cs typeface="Times New Roman" panose="02020603050405020304" pitchFamily="18" charset="0"/>
                    </a:rPr>
                    <a:t>расчеты на сейсмостойкость </a:t>
                  </a:r>
                  <a:endParaRPr lang="ru-RU" sz="750" kern="0" dirty="0">
                    <a:solidFill>
                      <a:srgbClr val="002060"/>
                    </a:solidFill>
                    <a:latin typeface="Times New Roman" panose="02020603050405020304" pitchFamily="18" charset="0"/>
                    <a:cs typeface="Times New Roman" panose="02020603050405020304" pitchFamily="18" charset="0"/>
                  </a:endParaRPr>
                </a:p>
              </p:txBody>
            </p:sp>
            <p:sp>
              <p:nvSpPr>
                <p:cNvPr id="384" name="TextBox 383">
                  <a:extLst>
                    <a:ext uri="{FF2B5EF4-FFF2-40B4-BE49-F238E27FC236}">
                      <a16:creationId xmlns:a16="http://schemas.microsoft.com/office/drawing/2014/main" xmlns="" id="{4103884C-15E8-4D88-8027-966C90DA9786}"/>
                    </a:ext>
                  </a:extLst>
                </p:cNvPr>
                <p:cNvSpPr txBox="1"/>
                <p:nvPr/>
              </p:nvSpPr>
              <p:spPr>
                <a:xfrm>
                  <a:off x="5243721" y="3340087"/>
                  <a:ext cx="361622" cy="277255"/>
                </a:xfrm>
                <a:prstGeom prst="rect">
                  <a:avLst/>
                </a:prstGeom>
                <a:noFill/>
              </p:spPr>
              <p:txBody>
                <a:bodyPr wrap="none" rtlCol="0">
                  <a:spAutoFit/>
                </a:bodyPr>
                <a:lstStyle/>
                <a:p>
                  <a:pPr defTabSz="685166">
                    <a:defRPr/>
                  </a:pPr>
                  <a:endParaRPr lang="ru-RU" sz="750" kern="0" dirty="0">
                    <a:solidFill>
                      <a:srgbClr val="002060"/>
                    </a:solidFill>
                    <a:latin typeface="Times New Roman" panose="02020603050405020304" pitchFamily="18" charset="0"/>
                    <a:cs typeface="Times New Roman" panose="02020603050405020304" pitchFamily="18" charset="0"/>
                  </a:endParaRPr>
                </a:p>
              </p:txBody>
            </p:sp>
          </p:grpSp>
          <p:sp>
            <p:nvSpPr>
              <p:cNvPr id="381" name="Прямоугольник 380">
                <a:extLst>
                  <a:ext uri="{FF2B5EF4-FFF2-40B4-BE49-F238E27FC236}">
                    <a16:creationId xmlns:a16="http://schemas.microsoft.com/office/drawing/2014/main" xmlns="" id="{489126E1-4133-480D-96A1-BA9387131B08}"/>
                  </a:ext>
                </a:extLst>
              </p:cNvPr>
              <p:cNvSpPr/>
              <p:nvPr/>
            </p:nvSpPr>
            <p:spPr>
              <a:xfrm>
                <a:off x="4294907" y="3668598"/>
                <a:ext cx="45761" cy="416939"/>
              </a:xfrm>
              <a:prstGeom prst="rect">
                <a:avLst/>
              </a:prstGeom>
              <a:solidFill>
                <a:srgbClr val="5B9BD5">
                  <a:lumMod val="75000"/>
                </a:srgbClr>
              </a:solidFill>
              <a:ln w="12700" cap="flat" cmpd="sng" algn="ctr">
                <a:noFill/>
                <a:prstDash val="solid"/>
                <a:miter lim="800000"/>
              </a:ln>
              <a:effectLst/>
            </p:spPr>
            <p:txBody>
              <a:bodyPr rtlCol="0" anchor="ctr"/>
              <a:lstStyle/>
              <a:p>
                <a:pPr marL="107561" defTabSz="680821" fontAlgn="base">
                  <a:lnSpc>
                    <a:spcPct val="90000"/>
                  </a:lnSpc>
                  <a:spcBef>
                    <a:spcPct val="0"/>
                  </a:spcBef>
                  <a:spcAft>
                    <a:spcPct val="0"/>
                  </a:spcAft>
                  <a:defRPr/>
                </a:pPr>
                <a:endParaRPr lang="ru-RU" sz="750" kern="0" dirty="0">
                  <a:solidFill>
                    <a:srgbClr val="002060"/>
                  </a:solidFill>
                  <a:latin typeface="Times New Roman" panose="02020603050405020304" pitchFamily="18" charset="0"/>
                  <a:cs typeface="Times New Roman" panose="02020603050405020304" pitchFamily="18" charset="0"/>
                </a:endParaRPr>
              </a:p>
            </p:txBody>
          </p:sp>
        </p:grpSp>
        <p:sp>
          <p:nvSpPr>
            <p:cNvPr id="379" name="Прямоугольник 378">
              <a:extLst>
                <a:ext uri="{FF2B5EF4-FFF2-40B4-BE49-F238E27FC236}">
                  <a16:creationId xmlns:a16="http://schemas.microsoft.com/office/drawing/2014/main" xmlns="" id="{6D5D89E8-78C5-45C5-8A69-AEB5B12532E8}"/>
                </a:ext>
              </a:extLst>
            </p:cNvPr>
            <p:cNvSpPr/>
            <p:nvPr/>
          </p:nvSpPr>
          <p:spPr bwMode="auto">
            <a:xfrm>
              <a:off x="440346" y="3064612"/>
              <a:ext cx="2513904" cy="430573"/>
            </a:xfrm>
            <a:prstGeom prst="rect">
              <a:avLst/>
            </a:prstGeom>
            <a:noFill/>
            <a:ln w="6350" cap="flat" cmpd="sng" algn="ctr">
              <a:solidFill>
                <a:sysClr val="window" lastClr="FFFFFF">
                  <a:lumMod val="85000"/>
                </a:sysClr>
              </a:solidFill>
              <a:prstDash val="solid"/>
              <a:miter lim="800000"/>
            </a:ln>
            <a:effectLst>
              <a:outerShdw blurRad="88900" dist="38100" dir="2700000" algn="tl" rotWithShape="0">
                <a:prstClr val="black">
                  <a:alpha val="10000"/>
                </a:prstClr>
              </a:outerShdw>
            </a:effectLst>
          </p:spPr>
          <p:txBody>
            <a:bodyPr anchor="ctr"/>
            <a:lstStyle/>
            <a:p>
              <a:pPr algn="ctr" defTabSz="680375">
                <a:defRPr/>
              </a:pPr>
              <a:endParaRPr lang="ru-RU" sz="750" kern="0" dirty="0">
                <a:solidFill>
                  <a:srgbClr val="002060"/>
                </a:solidFill>
                <a:latin typeface="Times New Roman" panose="02020603050405020304" pitchFamily="18" charset="0"/>
                <a:cs typeface="Times New Roman" panose="02020603050405020304" pitchFamily="18" charset="0"/>
              </a:endParaRPr>
            </a:p>
          </p:txBody>
        </p:sp>
      </p:grpSp>
      <p:grpSp>
        <p:nvGrpSpPr>
          <p:cNvPr id="385" name="Группа 384">
            <a:extLst>
              <a:ext uri="{FF2B5EF4-FFF2-40B4-BE49-F238E27FC236}">
                <a16:creationId xmlns:a16="http://schemas.microsoft.com/office/drawing/2014/main" xmlns="" id="{BC01C5AB-CAC6-49CF-904F-663DBA833E67}"/>
              </a:ext>
            </a:extLst>
          </p:cNvPr>
          <p:cNvGrpSpPr/>
          <p:nvPr/>
        </p:nvGrpSpPr>
        <p:grpSpPr>
          <a:xfrm>
            <a:off x="6009534" y="3762253"/>
            <a:ext cx="1289485" cy="331748"/>
            <a:chOff x="440346" y="3058914"/>
            <a:chExt cx="2521912" cy="442330"/>
          </a:xfrm>
        </p:grpSpPr>
        <p:grpSp>
          <p:nvGrpSpPr>
            <p:cNvPr id="386" name="Группа 385">
              <a:extLst>
                <a:ext uri="{FF2B5EF4-FFF2-40B4-BE49-F238E27FC236}">
                  <a16:creationId xmlns:a16="http://schemas.microsoft.com/office/drawing/2014/main" xmlns="" id="{D420BC8B-E846-4F5D-AEFD-6843791E855B}"/>
                </a:ext>
              </a:extLst>
            </p:cNvPr>
            <p:cNvGrpSpPr/>
            <p:nvPr/>
          </p:nvGrpSpPr>
          <p:grpSpPr>
            <a:xfrm>
              <a:off x="441506" y="3058914"/>
              <a:ext cx="2520752" cy="442330"/>
              <a:chOff x="4294907" y="3656841"/>
              <a:chExt cx="2523085" cy="442738"/>
            </a:xfrm>
          </p:grpSpPr>
          <p:grpSp>
            <p:nvGrpSpPr>
              <p:cNvPr id="388" name="Группа 387">
                <a:extLst>
                  <a:ext uri="{FF2B5EF4-FFF2-40B4-BE49-F238E27FC236}">
                    <a16:creationId xmlns:a16="http://schemas.microsoft.com/office/drawing/2014/main" xmlns="" id="{215BF822-A74A-4C9C-8A21-209885D5FFF7}"/>
                  </a:ext>
                </a:extLst>
              </p:cNvPr>
              <p:cNvGrpSpPr/>
              <p:nvPr/>
            </p:nvGrpSpPr>
            <p:grpSpPr>
              <a:xfrm>
                <a:off x="4310678" y="3656841"/>
                <a:ext cx="2507314" cy="442738"/>
                <a:chOff x="5243721" y="3328329"/>
                <a:chExt cx="2507314" cy="442738"/>
              </a:xfrm>
            </p:grpSpPr>
            <p:sp>
              <p:nvSpPr>
                <p:cNvPr id="390" name="Прямоугольник 389">
                  <a:extLst>
                    <a:ext uri="{FF2B5EF4-FFF2-40B4-BE49-F238E27FC236}">
                      <a16:creationId xmlns:a16="http://schemas.microsoft.com/office/drawing/2014/main" xmlns="" id="{77943F35-40DD-4E8D-8E46-D844A3A9AC57}"/>
                    </a:ext>
                  </a:extLst>
                </p:cNvPr>
                <p:cNvSpPr/>
                <p:nvPr/>
              </p:nvSpPr>
              <p:spPr>
                <a:xfrm>
                  <a:off x="5243722" y="3328329"/>
                  <a:ext cx="2507313" cy="442738"/>
                </a:xfrm>
                <a:prstGeom prst="rect">
                  <a:avLst/>
                </a:prstGeom>
                <a:solidFill>
                  <a:sysClr val="window" lastClr="FFFFFF">
                    <a:alpha val="96000"/>
                  </a:sysClr>
                </a:solidFill>
                <a:ln w="12700" cap="flat" cmpd="sng" algn="ctr">
                  <a:noFill/>
                  <a:prstDash val="solid"/>
                  <a:miter lim="800000"/>
                </a:ln>
                <a:effectLst>
                  <a:outerShdw blurRad="88900" dist="38100" dir="2700000" algn="tl" rotWithShape="0">
                    <a:prstClr val="black">
                      <a:alpha val="8000"/>
                    </a:prstClr>
                  </a:outerShdw>
                </a:effectLst>
              </p:spPr>
              <p:txBody>
                <a:bodyPr lIns="539501" tIns="0" bIns="0" rtlCol="0" anchor="ctr"/>
                <a:lstStyle/>
                <a:p>
                  <a:pPr defTabSz="680821" fontAlgn="base">
                    <a:lnSpc>
                      <a:spcPct val="90000"/>
                    </a:lnSpc>
                    <a:spcBef>
                      <a:spcPct val="0"/>
                    </a:spcBef>
                    <a:spcAft>
                      <a:spcPct val="0"/>
                    </a:spcAft>
                    <a:defRPr/>
                  </a:pPr>
                  <a:endParaRPr lang="ru-RU" sz="750"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91" name="Прямоугольник 390">
                  <a:extLst>
                    <a:ext uri="{FF2B5EF4-FFF2-40B4-BE49-F238E27FC236}">
                      <a16:creationId xmlns:a16="http://schemas.microsoft.com/office/drawing/2014/main" xmlns="" id="{71A283D8-A002-45A6-8F04-2E9C042CDE8E}"/>
                    </a:ext>
                  </a:extLst>
                </p:cNvPr>
                <p:cNvSpPr/>
                <p:nvPr/>
              </p:nvSpPr>
              <p:spPr>
                <a:xfrm>
                  <a:off x="5267846" y="3394448"/>
                  <a:ext cx="2464283" cy="369672"/>
                </a:xfrm>
                <a:prstGeom prst="rect">
                  <a:avLst/>
                </a:prstGeom>
              </p:spPr>
              <p:txBody>
                <a:bodyPr wrap="square">
                  <a:spAutoFit/>
                </a:bodyPr>
                <a:lstStyle/>
                <a:p>
                  <a:pPr defTabSz="680821" fontAlgn="base">
                    <a:lnSpc>
                      <a:spcPct val="80000"/>
                    </a:lnSpc>
                    <a:spcBef>
                      <a:spcPct val="0"/>
                    </a:spcBef>
                    <a:spcAft>
                      <a:spcPct val="0"/>
                    </a:spcAft>
                    <a:defRPr/>
                  </a:pPr>
                  <a:r>
                    <a:rPr lang="ru-RU" sz="750" dirty="0">
                      <a:solidFill>
                        <a:srgbClr val="002060"/>
                      </a:solidFill>
                      <a:latin typeface="Times New Roman" panose="02020603050405020304" pitchFamily="18" charset="0"/>
                      <a:cs typeface="Times New Roman" panose="02020603050405020304" pitchFamily="18" charset="0"/>
                    </a:rPr>
                    <a:t>анализ соединений в конструкциях </a:t>
                  </a:r>
                  <a:endParaRPr lang="ru-RU" sz="750" kern="0" dirty="0">
                    <a:solidFill>
                      <a:srgbClr val="002060"/>
                    </a:solidFill>
                    <a:latin typeface="Times New Roman" panose="02020603050405020304" pitchFamily="18" charset="0"/>
                    <a:cs typeface="Times New Roman" panose="02020603050405020304" pitchFamily="18" charset="0"/>
                  </a:endParaRPr>
                </a:p>
              </p:txBody>
            </p:sp>
            <p:sp>
              <p:nvSpPr>
                <p:cNvPr id="392" name="TextBox 391">
                  <a:extLst>
                    <a:ext uri="{FF2B5EF4-FFF2-40B4-BE49-F238E27FC236}">
                      <a16:creationId xmlns:a16="http://schemas.microsoft.com/office/drawing/2014/main" xmlns="" id="{4103884C-15E8-4D88-8027-966C90DA9786}"/>
                    </a:ext>
                  </a:extLst>
                </p:cNvPr>
                <p:cNvSpPr txBox="1"/>
                <p:nvPr/>
              </p:nvSpPr>
              <p:spPr>
                <a:xfrm>
                  <a:off x="5243721" y="3340086"/>
                  <a:ext cx="361622" cy="277254"/>
                </a:xfrm>
                <a:prstGeom prst="rect">
                  <a:avLst/>
                </a:prstGeom>
                <a:noFill/>
              </p:spPr>
              <p:txBody>
                <a:bodyPr wrap="none" rtlCol="0">
                  <a:spAutoFit/>
                </a:bodyPr>
                <a:lstStyle/>
                <a:p>
                  <a:pPr defTabSz="685166">
                    <a:defRPr/>
                  </a:pPr>
                  <a:endParaRPr lang="ru-RU" sz="750" kern="0" dirty="0">
                    <a:solidFill>
                      <a:srgbClr val="002060"/>
                    </a:solidFill>
                    <a:latin typeface="Times New Roman" panose="02020603050405020304" pitchFamily="18" charset="0"/>
                    <a:cs typeface="Times New Roman" panose="02020603050405020304" pitchFamily="18" charset="0"/>
                  </a:endParaRPr>
                </a:p>
              </p:txBody>
            </p:sp>
          </p:grpSp>
          <p:sp>
            <p:nvSpPr>
              <p:cNvPr id="389" name="Прямоугольник 388">
                <a:extLst>
                  <a:ext uri="{FF2B5EF4-FFF2-40B4-BE49-F238E27FC236}">
                    <a16:creationId xmlns:a16="http://schemas.microsoft.com/office/drawing/2014/main" xmlns="" id="{489126E1-4133-480D-96A1-BA9387131B08}"/>
                  </a:ext>
                </a:extLst>
              </p:cNvPr>
              <p:cNvSpPr/>
              <p:nvPr/>
            </p:nvSpPr>
            <p:spPr>
              <a:xfrm>
                <a:off x="4294907" y="3668598"/>
                <a:ext cx="45761" cy="416939"/>
              </a:xfrm>
              <a:prstGeom prst="rect">
                <a:avLst/>
              </a:prstGeom>
              <a:solidFill>
                <a:srgbClr val="5B9BD5">
                  <a:lumMod val="75000"/>
                </a:srgbClr>
              </a:solidFill>
              <a:ln w="12700" cap="flat" cmpd="sng" algn="ctr">
                <a:noFill/>
                <a:prstDash val="solid"/>
                <a:miter lim="800000"/>
              </a:ln>
              <a:effectLst/>
            </p:spPr>
            <p:txBody>
              <a:bodyPr rtlCol="0" anchor="ctr"/>
              <a:lstStyle/>
              <a:p>
                <a:pPr marL="107561" defTabSz="680821" fontAlgn="base">
                  <a:lnSpc>
                    <a:spcPct val="90000"/>
                  </a:lnSpc>
                  <a:spcBef>
                    <a:spcPct val="0"/>
                  </a:spcBef>
                  <a:spcAft>
                    <a:spcPct val="0"/>
                  </a:spcAft>
                  <a:defRPr/>
                </a:pPr>
                <a:endParaRPr lang="ru-RU" sz="750" kern="0" dirty="0">
                  <a:solidFill>
                    <a:srgbClr val="002060"/>
                  </a:solidFill>
                  <a:latin typeface="Times New Roman" panose="02020603050405020304" pitchFamily="18" charset="0"/>
                  <a:cs typeface="Times New Roman" panose="02020603050405020304" pitchFamily="18" charset="0"/>
                </a:endParaRPr>
              </a:p>
            </p:txBody>
          </p:sp>
        </p:grpSp>
        <p:sp>
          <p:nvSpPr>
            <p:cNvPr id="387" name="Прямоугольник 386">
              <a:extLst>
                <a:ext uri="{FF2B5EF4-FFF2-40B4-BE49-F238E27FC236}">
                  <a16:creationId xmlns:a16="http://schemas.microsoft.com/office/drawing/2014/main" xmlns="" id="{6D5D89E8-78C5-45C5-8A69-AEB5B12532E8}"/>
                </a:ext>
              </a:extLst>
            </p:cNvPr>
            <p:cNvSpPr/>
            <p:nvPr/>
          </p:nvSpPr>
          <p:spPr bwMode="auto">
            <a:xfrm>
              <a:off x="440346" y="3064612"/>
              <a:ext cx="2513904" cy="430573"/>
            </a:xfrm>
            <a:prstGeom prst="rect">
              <a:avLst/>
            </a:prstGeom>
            <a:noFill/>
            <a:ln w="6350" cap="flat" cmpd="sng" algn="ctr">
              <a:solidFill>
                <a:sysClr val="window" lastClr="FFFFFF">
                  <a:lumMod val="85000"/>
                </a:sysClr>
              </a:solidFill>
              <a:prstDash val="solid"/>
              <a:miter lim="800000"/>
            </a:ln>
            <a:effectLst>
              <a:outerShdw blurRad="88900" dist="38100" dir="2700000" algn="tl" rotWithShape="0">
                <a:prstClr val="black">
                  <a:alpha val="10000"/>
                </a:prstClr>
              </a:outerShdw>
            </a:effectLst>
          </p:spPr>
          <p:txBody>
            <a:bodyPr anchor="ctr"/>
            <a:lstStyle/>
            <a:p>
              <a:pPr algn="ctr" defTabSz="680375">
                <a:defRPr/>
              </a:pPr>
              <a:endParaRPr lang="ru-RU" sz="750" kern="0" dirty="0">
                <a:solidFill>
                  <a:srgbClr val="002060"/>
                </a:solidFill>
                <a:latin typeface="Times New Roman" panose="02020603050405020304" pitchFamily="18" charset="0"/>
                <a:cs typeface="Times New Roman" panose="02020603050405020304" pitchFamily="18" charset="0"/>
              </a:endParaRPr>
            </a:p>
          </p:txBody>
        </p:sp>
      </p:grpSp>
      <p:grpSp>
        <p:nvGrpSpPr>
          <p:cNvPr id="393" name="Группа 392">
            <a:extLst>
              <a:ext uri="{FF2B5EF4-FFF2-40B4-BE49-F238E27FC236}">
                <a16:creationId xmlns:a16="http://schemas.microsoft.com/office/drawing/2014/main" xmlns="" id="{BC01C5AB-CAC6-49CF-904F-663DBA833E67}"/>
              </a:ext>
            </a:extLst>
          </p:cNvPr>
          <p:cNvGrpSpPr/>
          <p:nvPr/>
        </p:nvGrpSpPr>
        <p:grpSpPr>
          <a:xfrm>
            <a:off x="6009534" y="4122746"/>
            <a:ext cx="1289485" cy="331747"/>
            <a:chOff x="440346" y="3058908"/>
            <a:chExt cx="2521912" cy="442329"/>
          </a:xfrm>
        </p:grpSpPr>
        <p:grpSp>
          <p:nvGrpSpPr>
            <p:cNvPr id="394" name="Группа 393">
              <a:extLst>
                <a:ext uri="{FF2B5EF4-FFF2-40B4-BE49-F238E27FC236}">
                  <a16:creationId xmlns:a16="http://schemas.microsoft.com/office/drawing/2014/main" xmlns="" id="{D420BC8B-E846-4F5D-AEFD-6843791E855B}"/>
                </a:ext>
              </a:extLst>
            </p:cNvPr>
            <p:cNvGrpSpPr/>
            <p:nvPr/>
          </p:nvGrpSpPr>
          <p:grpSpPr>
            <a:xfrm>
              <a:off x="441506" y="3058908"/>
              <a:ext cx="2520752" cy="442329"/>
              <a:chOff x="4294907" y="3656841"/>
              <a:chExt cx="2523085" cy="442738"/>
            </a:xfrm>
          </p:grpSpPr>
          <p:grpSp>
            <p:nvGrpSpPr>
              <p:cNvPr id="396" name="Группа 395">
                <a:extLst>
                  <a:ext uri="{FF2B5EF4-FFF2-40B4-BE49-F238E27FC236}">
                    <a16:creationId xmlns:a16="http://schemas.microsoft.com/office/drawing/2014/main" xmlns="" id="{215BF822-A74A-4C9C-8A21-209885D5FFF7}"/>
                  </a:ext>
                </a:extLst>
              </p:cNvPr>
              <p:cNvGrpSpPr/>
              <p:nvPr/>
            </p:nvGrpSpPr>
            <p:grpSpPr>
              <a:xfrm>
                <a:off x="4310678" y="3656841"/>
                <a:ext cx="2507314" cy="442738"/>
                <a:chOff x="5243721" y="3328329"/>
                <a:chExt cx="2507314" cy="442738"/>
              </a:xfrm>
            </p:grpSpPr>
            <p:sp>
              <p:nvSpPr>
                <p:cNvPr id="398" name="Прямоугольник 397">
                  <a:extLst>
                    <a:ext uri="{FF2B5EF4-FFF2-40B4-BE49-F238E27FC236}">
                      <a16:creationId xmlns:a16="http://schemas.microsoft.com/office/drawing/2014/main" xmlns="" id="{77943F35-40DD-4E8D-8E46-D844A3A9AC57}"/>
                    </a:ext>
                  </a:extLst>
                </p:cNvPr>
                <p:cNvSpPr/>
                <p:nvPr/>
              </p:nvSpPr>
              <p:spPr>
                <a:xfrm>
                  <a:off x="5243722" y="3328329"/>
                  <a:ext cx="2507313" cy="442738"/>
                </a:xfrm>
                <a:prstGeom prst="rect">
                  <a:avLst/>
                </a:prstGeom>
                <a:solidFill>
                  <a:sysClr val="window" lastClr="FFFFFF">
                    <a:alpha val="96000"/>
                  </a:sysClr>
                </a:solidFill>
                <a:ln w="12700" cap="flat" cmpd="sng" algn="ctr">
                  <a:noFill/>
                  <a:prstDash val="solid"/>
                  <a:miter lim="800000"/>
                </a:ln>
                <a:effectLst>
                  <a:outerShdw blurRad="88900" dist="38100" dir="2700000" algn="tl" rotWithShape="0">
                    <a:prstClr val="black">
                      <a:alpha val="8000"/>
                    </a:prstClr>
                  </a:outerShdw>
                </a:effectLst>
              </p:spPr>
              <p:txBody>
                <a:bodyPr lIns="539501" tIns="0" bIns="0" rtlCol="0" anchor="ctr"/>
                <a:lstStyle/>
                <a:p>
                  <a:pPr defTabSz="680821" fontAlgn="base">
                    <a:lnSpc>
                      <a:spcPct val="90000"/>
                    </a:lnSpc>
                    <a:spcBef>
                      <a:spcPct val="0"/>
                    </a:spcBef>
                    <a:spcAft>
                      <a:spcPct val="0"/>
                    </a:spcAft>
                    <a:defRPr/>
                  </a:pPr>
                  <a:endParaRPr lang="ru-RU" sz="750"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99" name="Прямоугольник 398">
                  <a:extLst>
                    <a:ext uri="{FF2B5EF4-FFF2-40B4-BE49-F238E27FC236}">
                      <a16:creationId xmlns:a16="http://schemas.microsoft.com/office/drawing/2014/main" xmlns="" id="{71A283D8-A002-45A6-8F04-2E9C042CDE8E}"/>
                    </a:ext>
                  </a:extLst>
                </p:cNvPr>
                <p:cNvSpPr/>
                <p:nvPr/>
              </p:nvSpPr>
              <p:spPr>
                <a:xfrm>
                  <a:off x="5267846" y="3386822"/>
                  <a:ext cx="2464283" cy="369673"/>
                </a:xfrm>
                <a:prstGeom prst="rect">
                  <a:avLst/>
                </a:prstGeom>
              </p:spPr>
              <p:txBody>
                <a:bodyPr wrap="square">
                  <a:spAutoFit/>
                </a:bodyPr>
                <a:lstStyle/>
                <a:p>
                  <a:pPr defTabSz="680821" fontAlgn="base">
                    <a:lnSpc>
                      <a:spcPct val="80000"/>
                    </a:lnSpc>
                    <a:spcBef>
                      <a:spcPct val="0"/>
                    </a:spcBef>
                    <a:spcAft>
                      <a:spcPct val="0"/>
                    </a:spcAft>
                    <a:defRPr/>
                  </a:pPr>
                  <a:r>
                    <a:rPr lang="ru-RU" sz="750" dirty="0">
                      <a:solidFill>
                        <a:srgbClr val="002060"/>
                      </a:solidFill>
                      <a:latin typeface="Times New Roman" panose="02020603050405020304" pitchFamily="18" charset="0"/>
                      <a:cs typeface="Times New Roman" panose="02020603050405020304" pitchFamily="18" charset="0"/>
                    </a:rPr>
                    <a:t>расчет </a:t>
                  </a:r>
                  <a:r>
                    <a:rPr lang="ru-RU" sz="750" dirty="0" err="1">
                      <a:solidFill>
                        <a:srgbClr val="002060"/>
                      </a:solidFill>
                      <a:latin typeface="Times New Roman" panose="02020603050405020304" pitchFamily="18" charset="0"/>
                      <a:cs typeface="Times New Roman" panose="02020603050405020304" pitchFamily="18" charset="0"/>
                    </a:rPr>
                    <a:t>вибростойкости</a:t>
                  </a:r>
                  <a:r>
                    <a:rPr lang="ru-RU" sz="750" dirty="0">
                      <a:solidFill>
                        <a:srgbClr val="002060"/>
                      </a:solidFill>
                      <a:latin typeface="Times New Roman" panose="02020603050405020304" pitchFamily="18" charset="0"/>
                      <a:cs typeface="Times New Roman" panose="02020603050405020304" pitchFamily="18" charset="0"/>
                    </a:rPr>
                    <a:t>, ударостойкости</a:t>
                  </a:r>
                  <a:endParaRPr lang="ru-RU" sz="750" kern="0" dirty="0">
                    <a:solidFill>
                      <a:srgbClr val="002060"/>
                    </a:solidFill>
                    <a:latin typeface="Times New Roman" panose="02020603050405020304" pitchFamily="18" charset="0"/>
                    <a:cs typeface="Times New Roman" panose="02020603050405020304" pitchFamily="18" charset="0"/>
                  </a:endParaRPr>
                </a:p>
              </p:txBody>
            </p:sp>
            <p:sp>
              <p:nvSpPr>
                <p:cNvPr id="400" name="TextBox 399">
                  <a:extLst>
                    <a:ext uri="{FF2B5EF4-FFF2-40B4-BE49-F238E27FC236}">
                      <a16:creationId xmlns:a16="http://schemas.microsoft.com/office/drawing/2014/main" xmlns="" id="{4103884C-15E8-4D88-8027-966C90DA9786}"/>
                    </a:ext>
                  </a:extLst>
                </p:cNvPr>
                <p:cNvSpPr txBox="1"/>
                <p:nvPr/>
              </p:nvSpPr>
              <p:spPr>
                <a:xfrm>
                  <a:off x="5243721" y="3340087"/>
                  <a:ext cx="361622" cy="277255"/>
                </a:xfrm>
                <a:prstGeom prst="rect">
                  <a:avLst/>
                </a:prstGeom>
                <a:noFill/>
              </p:spPr>
              <p:txBody>
                <a:bodyPr wrap="none" rtlCol="0">
                  <a:spAutoFit/>
                </a:bodyPr>
                <a:lstStyle/>
                <a:p>
                  <a:pPr defTabSz="685166">
                    <a:defRPr/>
                  </a:pPr>
                  <a:endParaRPr lang="ru-RU" sz="750" kern="0" dirty="0">
                    <a:solidFill>
                      <a:srgbClr val="002060"/>
                    </a:solidFill>
                    <a:latin typeface="Times New Roman" panose="02020603050405020304" pitchFamily="18" charset="0"/>
                    <a:cs typeface="Times New Roman" panose="02020603050405020304" pitchFamily="18" charset="0"/>
                  </a:endParaRPr>
                </a:p>
              </p:txBody>
            </p:sp>
          </p:grpSp>
          <p:sp>
            <p:nvSpPr>
              <p:cNvPr id="397" name="Прямоугольник 396">
                <a:extLst>
                  <a:ext uri="{FF2B5EF4-FFF2-40B4-BE49-F238E27FC236}">
                    <a16:creationId xmlns:a16="http://schemas.microsoft.com/office/drawing/2014/main" xmlns="" id="{489126E1-4133-480D-96A1-BA9387131B08}"/>
                  </a:ext>
                </a:extLst>
              </p:cNvPr>
              <p:cNvSpPr/>
              <p:nvPr/>
            </p:nvSpPr>
            <p:spPr>
              <a:xfrm>
                <a:off x="4294907" y="3668598"/>
                <a:ext cx="45761" cy="416939"/>
              </a:xfrm>
              <a:prstGeom prst="rect">
                <a:avLst/>
              </a:prstGeom>
              <a:solidFill>
                <a:srgbClr val="5B9BD5">
                  <a:lumMod val="75000"/>
                </a:srgbClr>
              </a:solidFill>
              <a:ln w="12700" cap="flat" cmpd="sng" algn="ctr">
                <a:noFill/>
                <a:prstDash val="solid"/>
                <a:miter lim="800000"/>
              </a:ln>
              <a:effectLst/>
            </p:spPr>
            <p:txBody>
              <a:bodyPr rtlCol="0" anchor="ctr"/>
              <a:lstStyle/>
              <a:p>
                <a:pPr marL="107561" defTabSz="680821" fontAlgn="base">
                  <a:lnSpc>
                    <a:spcPct val="90000"/>
                  </a:lnSpc>
                  <a:spcBef>
                    <a:spcPct val="0"/>
                  </a:spcBef>
                  <a:spcAft>
                    <a:spcPct val="0"/>
                  </a:spcAft>
                  <a:defRPr/>
                </a:pPr>
                <a:endParaRPr lang="ru-RU" sz="750" kern="0" dirty="0">
                  <a:solidFill>
                    <a:srgbClr val="002060"/>
                  </a:solidFill>
                  <a:latin typeface="Times New Roman" panose="02020603050405020304" pitchFamily="18" charset="0"/>
                  <a:cs typeface="Times New Roman" panose="02020603050405020304" pitchFamily="18" charset="0"/>
                </a:endParaRPr>
              </a:p>
            </p:txBody>
          </p:sp>
        </p:grpSp>
        <p:sp>
          <p:nvSpPr>
            <p:cNvPr id="395" name="Прямоугольник 394">
              <a:extLst>
                <a:ext uri="{FF2B5EF4-FFF2-40B4-BE49-F238E27FC236}">
                  <a16:creationId xmlns:a16="http://schemas.microsoft.com/office/drawing/2014/main" xmlns="" id="{6D5D89E8-78C5-45C5-8A69-AEB5B12532E8}"/>
                </a:ext>
              </a:extLst>
            </p:cNvPr>
            <p:cNvSpPr/>
            <p:nvPr/>
          </p:nvSpPr>
          <p:spPr bwMode="auto">
            <a:xfrm>
              <a:off x="440346" y="3064612"/>
              <a:ext cx="2513905" cy="430573"/>
            </a:xfrm>
            <a:prstGeom prst="rect">
              <a:avLst/>
            </a:prstGeom>
            <a:noFill/>
            <a:ln w="6350" cap="flat" cmpd="sng" algn="ctr">
              <a:solidFill>
                <a:sysClr val="window" lastClr="FFFFFF">
                  <a:lumMod val="85000"/>
                </a:sysClr>
              </a:solidFill>
              <a:prstDash val="solid"/>
              <a:miter lim="800000"/>
            </a:ln>
            <a:effectLst>
              <a:outerShdw blurRad="88900" dist="38100" dir="2700000" algn="tl" rotWithShape="0">
                <a:prstClr val="black">
                  <a:alpha val="10000"/>
                </a:prstClr>
              </a:outerShdw>
            </a:effectLst>
          </p:spPr>
          <p:txBody>
            <a:bodyPr anchor="ctr"/>
            <a:lstStyle/>
            <a:p>
              <a:pPr algn="ctr" defTabSz="680375">
                <a:defRPr/>
              </a:pPr>
              <a:endParaRPr lang="ru-RU" sz="750" kern="0" dirty="0">
                <a:solidFill>
                  <a:srgbClr val="002060"/>
                </a:solidFill>
                <a:latin typeface="Times New Roman" panose="02020603050405020304" pitchFamily="18" charset="0"/>
                <a:cs typeface="Times New Roman" panose="02020603050405020304" pitchFamily="18" charset="0"/>
              </a:endParaRPr>
            </a:p>
          </p:txBody>
        </p:sp>
      </p:grpSp>
      <p:grpSp>
        <p:nvGrpSpPr>
          <p:cNvPr id="401" name="Группа 400">
            <a:extLst>
              <a:ext uri="{FF2B5EF4-FFF2-40B4-BE49-F238E27FC236}">
                <a16:creationId xmlns:a16="http://schemas.microsoft.com/office/drawing/2014/main" xmlns="" id="{BC01C5AB-CAC6-49CF-904F-663DBA833E67}"/>
              </a:ext>
            </a:extLst>
          </p:cNvPr>
          <p:cNvGrpSpPr/>
          <p:nvPr/>
        </p:nvGrpSpPr>
        <p:grpSpPr>
          <a:xfrm>
            <a:off x="6003093" y="4493545"/>
            <a:ext cx="1289485" cy="331748"/>
            <a:chOff x="440346" y="3058924"/>
            <a:chExt cx="2521912" cy="442331"/>
          </a:xfrm>
        </p:grpSpPr>
        <p:grpSp>
          <p:nvGrpSpPr>
            <p:cNvPr id="402" name="Группа 401">
              <a:extLst>
                <a:ext uri="{FF2B5EF4-FFF2-40B4-BE49-F238E27FC236}">
                  <a16:creationId xmlns:a16="http://schemas.microsoft.com/office/drawing/2014/main" xmlns="" id="{D420BC8B-E846-4F5D-AEFD-6843791E855B}"/>
                </a:ext>
              </a:extLst>
            </p:cNvPr>
            <p:cNvGrpSpPr/>
            <p:nvPr/>
          </p:nvGrpSpPr>
          <p:grpSpPr>
            <a:xfrm>
              <a:off x="441506" y="3058924"/>
              <a:ext cx="2520752" cy="442331"/>
              <a:chOff x="4294907" y="3656841"/>
              <a:chExt cx="2523085" cy="442738"/>
            </a:xfrm>
          </p:grpSpPr>
          <p:grpSp>
            <p:nvGrpSpPr>
              <p:cNvPr id="404" name="Группа 403">
                <a:extLst>
                  <a:ext uri="{FF2B5EF4-FFF2-40B4-BE49-F238E27FC236}">
                    <a16:creationId xmlns:a16="http://schemas.microsoft.com/office/drawing/2014/main" xmlns="" id="{215BF822-A74A-4C9C-8A21-209885D5FFF7}"/>
                  </a:ext>
                </a:extLst>
              </p:cNvPr>
              <p:cNvGrpSpPr/>
              <p:nvPr/>
            </p:nvGrpSpPr>
            <p:grpSpPr>
              <a:xfrm>
                <a:off x="4310678" y="3656841"/>
                <a:ext cx="2507314" cy="442738"/>
                <a:chOff x="5243721" y="3328329"/>
                <a:chExt cx="2507314" cy="442738"/>
              </a:xfrm>
            </p:grpSpPr>
            <p:sp>
              <p:nvSpPr>
                <p:cNvPr id="406" name="Прямоугольник 405">
                  <a:extLst>
                    <a:ext uri="{FF2B5EF4-FFF2-40B4-BE49-F238E27FC236}">
                      <a16:creationId xmlns:a16="http://schemas.microsoft.com/office/drawing/2014/main" xmlns="" id="{77943F35-40DD-4E8D-8E46-D844A3A9AC57}"/>
                    </a:ext>
                  </a:extLst>
                </p:cNvPr>
                <p:cNvSpPr/>
                <p:nvPr/>
              </p:nvSpPr>
              <p:spPr>
                <a:xfrm>
                  <a:off x="5243722" y="3328329"/>
                  <a:ext cx="2507313" cy="442738"/>
                </a:xfrm>
                <a:prstGeom prst="rect">
                  <a:avLst/>
                </a:prstGeom>
                <a:solidFill>
                  <a:sysClr val="window" lastClr="FFFFFF">
                    <a:alpha val="96000"/>
                  </a:sysClr>
                </a:solidFill>
                <a:ln w="12700" cap="flat" cmpd="sng" algn="ctr">
                  <a:noFill/>
                  <a:prstDash val="solid"/>
                  <a:miter lim="800000"/>
                </a:ln>
                <a:effectLst>
                  <a:outerShdw blurRad="88900" dist="38100" dir="2700000" algn="tl" rotWithShape="0">
                    <a:prstClr val="black">
                      <a:alpha val="8000"/>
                    </a:prstClr>
                  </a:outerShdw>
                </a:effectLst>
              </p:spPr>
              <p:txBody>
                <a:bodyPr lIns="539501" tIns="0" bIns="0" rtlCol="0" anchor="ctr"/>
                <a:lstStyle/>
                <a:p>
                  <a:pPr defTabSz="680821" fontAlgn="base">
                    <a:lnSpc>
                      <a:spcPct val="90000"/>
                    </a:lnSpc>
                    <a:spcBef>
                      <a:spcPct val="0"/>
                    </a:spcBef>
                    <a:spcAft>
                      <a:spcPct val="0"/>
                    </a:spcAft>
                    <a:defRPr/>
                  </a:pPr>
                  <a:endParaRPr lang="ru-RU" sz="750"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07" name="Прямоугольник 406">
                  <a:extLst>
                    <a:ext uri="{FF2B5EF4-FFF2-40B4-BE49-F238E27FC236}">
                      <a16:creationId xmlns:a16="http://schemas.microsoft.com/office/drawing/2014/main" xmlns="" id="{71A283D8-A002-45A6-8F04-2E9C042CDE8E}"/>
                    </a:ext>
                  </a:extLst>
                </p:cNvPr>
                <p:cNvSpPr/>
                <p:nvPr/>
              </p:nvSpPr>
              <p:spPr>
                <a:xfrm>
                  <a:off x="5267846" y="3376186"/>
                  <a:ext cx="2464283" cy="369672"/>
                </a:xfrm>
                <a:prstGeom prst="rect">
                  <a:avLst/>
                </a:prstGeom>
              </p:spPr>
              <p:txBody>
                <a:bodyPr wrap="square">
                  <a:spAutoFit/>
                </a:bodyPr>
                <a:lstStyle/>
                <a:p>
                  <a:pPr defTabSz="680821" fontAlgn="base">
                    <a:lnSpc>
                      <a:spcPct val="80000"/>
                    </a:lnSpc>
                    <a:spcBef>
                      <a:spcPct val="0"/>
                    </a:spcBef>
                    <a:spcAft>
                      <a:spcPct val="0"/>
                    </a:spcAft>
                    <a:defRPr/>
                  </a:pPr>
                  <a:r>
                    <a:rPr lang="ru-RU" sz="750" dirty="0">
                      <a:solidFill>
                        <a:srgbClr val="002060"/>
                      </a:solidFill>
                      <a:latin typeface="Times New Roman" panose="02020603050405020304" pitchFamily="18" charset="0"/>
                      <a:cs typeface="Times New Roman" panose="02020603050405020304" pitchFamily="18" charset="0"/>
                    </a:rPr>
                    <a:t>расчеты </a:t>
                  </a:r>
                  <a:r>
                    <a:rPr lang="ru-RU" sz="750" dirty="0" err="1">
                      <a:solidFill>
                        <a:srgbClr val="002060"/>
                      </a:solidFill>
                      <a:latin typeface="Times New Roman" panose="02020603050405020304" pitchFamily="18" charset="0"/>
                      <a:cs typeface="Times New Roman" panose="02020603050405020304" pitchFamily="18" charset="0"/>
                    </a:rPr>
                    <a:t>термопрочности</a:t>
                  </a:r>
                  <a:r>
                    <a:rPr lang="ru-RU" sz="750" dirty="0">
                      <a:solidFill>
                        <a:srgbClr val="002060"/>
                      </a:solidFill>
                      <a:latin typeface="Times New Roman" panose="02020603050405020304" pitchFamily="18" charset="0"/>
                      <a:cs typeface="Times New Roman" panose="02020603050405020304" pitchFamily="18" charset="0"/>
                    </a:rPr>
                    <a:t> и теплопроводности</a:t>
                  </a:r>
                  <a:endParaRPr lang="ru-RU" sz="750" kern="0" dirty="0">
                    <a:solidFill>
                      <a:srgbClr val="002060"/>
                    </a:solidFill>
                    <a:latin typeface="Times New Roman" panose="02020603050405020304" pitchFamily="18" charset="0"/>
                    <a:cs typeface="Times New Roman" panose="02020603050405020304" pitchFamily="18" charset="0"/>
                  </a:endParaRPr>
                </a:p>
              </p:txBody>
            </p:sp>
            <p:sp>
              <p:nvSpPr>
                <p:cNvPr id="408" name="TextBox 407">
                  <a:extLst>
                    <a:ext uri="{FF2B5EF4-FFF2-40B4-BE49-F238E27FC236}">
                      <a16:creationId xmlns:a16="http://schemas.microsoft.com/office/drawing/2014/main" xmlns="" id="{4103884C-15E8-4D88-8027-966C90DA9786}"/>
                    </a:ext>
                  </a:extLst>
                </p:cNvPr>
                <p:cNvSpPr txBox="1"/>
                <p:nvPr/>
              </p:nvSpPr>
              <p:spPr>
                <a:xfrm>
                  <a:off x="5243721" y="3340086"/>
                  <a:ext cx="361622" cy="277254"/>
                </a:xfrm>
                <a:prstGeom prst="rect">
                  <a:avLst/>
                </a:prstGeom>
                <a:noFill/>
              </p:spPr>
              <p:txBody>
                <a:bodyPr wrap="none" rtlCol="0">
                  <a:spAutoFit/>
                </a:bodyPr>
                <a:lstStyle/>
                <a:p>
                  <a:pPr defTabSz="685166">
                    <a:defRPr/>
                  </a:pPr>
                  <a:endParaRPr lang="ru-RU" sz="750" kern="0" dirty="0">
                    <a:solidFill>
                      <a:srgbClr val="002060"/>
                    </a:solidFill>
                    <a:latin typeface="Times New Roman" panose="02020603050405020304" pitchFamily="18" charset="0"/>
                    <a:cs typeface="Times New Roman" panose="02020603050405020304" pitchFamily="18" charset="0"/>
                  </a:endParaRPr>
                </a:p>
              </p:txBody>
            </p:sp>
          </p:grpSp>
          <p:sp>
            <p:nvSpPr>
              <p:cNvPr id="405" name="Прямоугольник 404">
                <a:extLst>
                  <a:ext uri="{FF2B5EF4-FFF2-40B4-BE49-F238E27FC236}">
                    <a16:creationId xmlns:a16="http://schemas.microsoft.com/office/drawing/2014/main" xmlns="" id="{489126E1-4133-480D-96A1-BA9387131B08}"/>
                  </a:ext>
                </a:extLst>
              </p:cNvPr>
              <p:cNvSpPr/>
              <p:nvPr/>
            </p:nvSpPr>
            <p:spPr>
              <a:xfrm>
                <a:off x="4294907" y="3668598"/>
                <a:ext cx="45761" cy="416939"/>
              </a:xfrm>
              <a:prstGeom prst="rect">
                <a:avLst/>
              </a:prstGeom>
              <a:solidFill>
                <a:srgbClr val="5B9BD5">
                  <a:lumMod val="75000"/>
                </a:srgbClr>
              </a:solidFill>
              <a:ln w="12700" cap="flat" cmpd="sng" algn="ctr">
                <a:noFill/>
                <a:prstDash val="solid"/>
                <a:miter lim="800000"/>
              </a:ln>
              <a:effectLst/>
            </p:spPr>
            <p:txBody>
              <a:bodyPr rtlCol="0" anchor="ctr"/>
              <a:lstStyle/>
              <a:p>
                <a:pPr marL="107561" defTabSz="680821" fontAlgn="base">
                  <a:lnSpc>
                    <a:spcPct val="90000"/>
                  </a:lnSpc>
                  <a:spcBef>
                    <a:spcPct val="0"/>
                  </a:spcBef>
                  <a:spcAft>
                    <a:spcPct val="0"/>
                  </a:spcAft>
                  <a:defRPr/>
                </a:pPr>
                <a:endParaRPr lang="ru-RU" sz="750" kern="0" dirty="0">
                  <a:solidFill>
                    <a:srgbClr val="002060"/>
                  </a:solidFill>
                  <a:latin typeface="Times New Roman" panose="02020603050405020304" pitchFamily="18" charset="0"/>
                  <a:cs typeface="Times New Roman" panose="02020603050405020304" pitchFamily="18" charset="0"/>
                </a:endParaRPr>
              </a:p>
            </p:txBody>
          </p:sp>
        </p:grpSp>
        <p:sp>
          <p:nvSpPr>
            <p:cNvPr id="403" name="Прямоугольник 402">
              <a:extLst>
                <a:ext uri="{FF2B5EF4-FFF2-40B4-BE49-F238E27FC236}">
                  <a16:creationId xmlns:a16="http://schemas.microsoft.com/office/drawing/2014/main" xmlns="" id="{6D5D89E8-78C5-45C5-8A69-AEB5B12532E8}"/>
                </a:ext>
              </a:extLst>
            </p:cNvPr>
            <p:cNvSpPr/>
            <p:nvPr/>
          </p:nvSpPr>
          <p:spPr bwMode="auto">
            <a:xfrm>
              <a:off x="440346" y="3064612"/>
              <a:ext cx="2513904" cy="430573"/>
            </a:xfrm>
            <a:prstGeom prst="rect">
              <a:avLst/>
            </a:prstGeom>
            <a:noFill/>
            <a:ln w="6350" cap="flat" cmpd="sng" algn="ctr">
              <a:solidFill>
                <a:sysClr val="window" lastClr="FFFFFF">
                  <a:lumMod val="85000"/>
                </a:sysClr>
              </a:solidFill>
              <a:prstDash val="solid"/>
              <a:miter lim="800000"/>
            </a:ln>
            <a:effectLst>
              <a:outerShdw blurRad="88900" dist="38100" dir="2700000" algn="tl" rotWithShape="0">
                <a:prstClr val="black">
                  <a:alpha val="10000"/>
                </a:prstClr>
              </a:outerShdw>
            </a:effectLst>
          </p:spPr>
          <p:txBody>
            <a:bodyPr anchor="ctr"/>
            <a:lstStyle/>
            <a:p>
              <a:pPr algn="ctr" defTabSz="680375">
                <a:defRPr/>
              </a:pPr>
              <a:endParaRPr lang="ru-RU" sz="750" kern="0" dirty="0">
                <a:solidFill>
                  <a:srgbClr val="002060"/>
                </a:solidFill>
                <a:latin typeface="Times New Roman" panose="02020603050405020304" pitchFamily="18" charset="0"/>
                <a:cs typeface="Times New Roman" panose="02020603050405020304" pitchFamily="18" charset="0"/>
              </a:endParaRPr>
            </a:p>
          </p:txBody>
        </p:sp>
      </p:grpSp>
      <p:grpSp>
        <p:nvGrpSpPr>
          <p:cNvPr id="409" name="Группа 408">
            <a:extLst>
              <a:ext uri="{FF2B5EF4-FFF2-40B4-BE49-F238E27FC236}">
                <a16:creationId xmlns:a16="http://schemas.microsoft.com/office/drawing/2014/main" xmlns="" id="{BC01C5AB-CAC6-49CF-904F-663DBA833E67}"/>
              </a:ext>
            </a:extLst>
          </p:cNvPr>
          <p:cNvGrpSpPr/>
          <p:nvPr/>
        </p:nvGrpSpPr>
        <p:grpSpPr>
          <a:xfrm>
            <a:off x="7436111" y="2665186"/>
            <a:ext cx="1289485" cy="375987"/>
            <a:chOff x="440346" y="3058902"/>
            <a:chExt cx="2521912" cy="501316"/>
          </a:xfrm>
        </p:grpSpPr>
        <p:grpSp>
          <p:nvGrpSpPr>
            <p:cNvPr id="410" name="Группа 409">
              <a:extLst>
                <a:ext uri="{FF2B5EF4-FFF2-40B4-BE49-F238E27FC236}">
                  <a16:creationId xmlns:a16="http://schemas.microsoft.com/office/drawing/2014/main" xmlns="" id="{D420BC8B-E846-4F5D-AEFD-6843791E855B}"/>
                </a:ext>
              </a:extLst>
            </p:cNvPr>
            <p:cNvGrpSpPr/>
            <p:nvPr/>
          </p:nvGrpSpPr>
          <p:grpSpPr>
            <a:xfrm>
              <a:off x="441506" y="3058902"/>
              <a:ext cx="2520752" cy="501316"/>
              <a:chOff x="4294907" y="3656841"/>
              <a:chExt cx="2523085" cy="501780"/>
            </a:xfrm>
          </p:grpSpPr>
          <p:grpSp>
            <p:nvGrpSpPr>
              <p:cNvPr id="412" name="Группа 411">
                <a:extLst>
                  <a:ext uri="{FF2B5EF4-FFF2-40B4-BE49-F238E27FC236}">
                    <a16:creationId xmlns:a16="http://schemas.microsoft.com/office/drawing/2014/main" xmlns="" id="{215BF822-A74A-4C9C-8A21-209885D5FFF7}"/>
                  </a:ext>
                </a:extLst>
              </p:cNvPr>
              <p:cNvGrpSpPr/>
              <p:nvPr/>
            </p:nvGrpSpPr>
            <p:grpSpPr>
              <a:xfrm>
                <a:off x="4310678" y="3656841"/>
                <a:ext cx="2507314" cy="501780"/>
                <a:chOff x="5243721" y="3328329"/>
                <a:chExt cx="2507314" cy="501780"/>
              </a:xfrm>
            </p:grpSpPr>
            <p:sp>
              <p:nvSpPr>
                <p:cNvPr id="414" name="Прямоугольник 413">
                  <a:extLst>
                    <a:ext uri="{FF2B5EF4-FFF2-40B4-BE49-F238E27FC236}">
                      <a16:creationId xmlns:a16="http://schemas.microsoft.com/office/drawing/2014/main" xmlns="" id="{77943F35-40DD-4E8D-8E46-D844A3A9AC57}"/>
                    </a:ext>
                  </a:extLst>
                </p:cNvPr>
                <p:cNvSpPr/>
                <p:nvPr/>
              </p:nvSpPr>
              <p:spPr>
                <a:xfrm>
                  <a:off x="5243722" y="3328329"/>
                  <a:ext cx="2507313" cy="442738"/>
                </a:xfrm>
                <a:prstGeom prst="rect">
                  <a:avLst/>
                </a:prstGeom>
                <a:solidFill>
                  <a:sysClr val="window" lastClr="FFFFFF">
                    <a:alpha val="96000"/>
                  </a:sysClr>
                </a:solidFill>
                <a:ln w="12700" cap="flat" cmpd="sng" algn="ctr">
                  <a:noFill/>
                  <a:prstDash val="solid"/>
                  <a:miter lim="800000"/>
                </a:ln>
                <a:effectLst>
                  <a:outerShdw blurRad="88900" dist="38100" dir="2700000" algn="tl" rotWithShape="0">
                    <a:prstClr val="black">
                      <a:alpha val="8000"/>
                    </a:prstClr>
                  </a:outerShdw>
                </a:effectLst>
              </p:spPr>
              <p:txBody>
                <a:bodyPr lIns="539501" tIns="0" bIns="0" rtlCol="0" anchor="ctr"/>
                <a:lstStyle/>
                <a:p>
                  <a:pPr defTabSz="680821" fontAlgn="base">
                    <a:lnSpc>
                      <a:spcPct val="90000"/>
                    </a:lnSpc>
                    <a:spcBef>
                      <a:spcPct val="0"/>
                    </a:spcBef>
                    <a:spcAft>
                      <a:spcPct val="0"/>
                    </a:spcAft>
                    <a:defRPr/>
                  </a:pPr>
                  <a:endParaRPr lang="ru-RU" sz="750"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15" name="Прямоугольник 414">
                  <a:extLst>
                    <a:ext uri="{FF2B5EF4-FFF2-40B4-BE49-F238E27FC236}">
                      <a16:creationId xmlns:a16="http://schemas.microsoft.com/office/drawing/2014/main" xmlns="" id="{71A283D8-A002-45A6-8F04-2E9C042CDE8E}"/>
                    </a:ext>
                  </a:extLst>
                </p:cNvPr>
                <p:cNvSpPr/>
                <p:nvPr/>
              </p:nvSpPr>
              <p:spPr>
                <a:xfrm>
                  <a:off x="5267846" y="3337211"/>
                  <a:ext cx="2464283" cy="492898"/>
                </a:xfrm>
                <a:prstGeom prst="rect">
                  <a:avLst/>
                </a:prstGeom>
              </p:spPr>
              <p:txBody>
                <a:bodyPr wrap="square">
                  <a:spAutoFit/>
                </a:bodyPr>
                <a:lstStyle/>
                <a:p>
                  <a:pPr defTabSz="680821" fontAlgn="base">
                    <a:lnSpc>
                      <a:spcPct val="80000"/>
                    </a:lnSpc>
                    <a:spcBef>
                      <a:spcPct val="0"/>
                    </a:spcBef>
                    <a:spcAft>
                      <a:spcPct val="0"/>
                    </a:spcAft>
                    <a:defRPr/>
                  </a:pPr>
                  <a:r>
                    <a:rPr lang="ru-RU" sz="750" dirty="0">
                      <a:solidFill>
                        <a:srgbClr val="002060"/>
                      </a:solidFill>
                      <a:latin typeface="Times New Roman" panose="02020603050405020304" pitchFamily="18" charset="0"/>
                      <a:cs typeface="Times New Roman" panose="02020603050405020304" pitchFamily="18" charset="0"/>
                    </a:rPr>
                    <a:t>проектирование устройства в САПР в формате 3D</a:t>
                  </a:r>
                  <a:endParaRPr lang="ru-RU" sz="750" b="1" kern="0" dirty="0">
                    <a:solidFill>
                      <a:srgbClr val="002060"/>
                    </a:solidFill>
                    <a:latin typeface="Times New Roman" panose="02020603050405020304" pitchFamily="18" charset="0"/>
                    <a:cs typeface="Times New Roman" panose="02020603050405020304" pitchFamily="18" charset="0"/>
                  </a:endParaRPr>
                </a:p>
              </p:txBody>
            </p:sp>
            <p:sp>
              <p:nvSpPr>
                <p:cNvPr id="416" name="TextBox 415">
                  <a:extLst>
                    <a:ext uri="{FF2B5EF4-FFF2-40B4-BE49-F238E27FC236}">
                      <a16:creationId xmlns:a16="http://schemas.microsoft.com/office/drawing/2014/main" xmlns="" id="{4103884C-15E8-4D88-8027-966C90DA9786}"/>
                    </a:ext>
                  </a:extLst>
                </p:cNvPr>
                <p:cNvSpPr txBox="1"/>
                <p:nvPr/>
              </p:nvSpPr>
              <p:spPr>
                <a:xfrm>
                  <a:off x="5243721" y="3340087"/>
                  <a:ext cx="361622" cy="277255"/>
                </a:xfrm>
                <a:prstGeom prst="rect">
                  <a:avLst/>
                </a:prstGeom>
                <a:noFill/>
              </p:spPr>
              <p:txBody>
                <a:bodyPr wrap="none" rtlCol="0">
                  <a:spAutoFit/>
                </a:bodyPr>
                <a:lstStyle/>
                <a:p>
                  <a:pPr defTabSz="685166">
                    <a:defRPr/>
                  </a:pPr>
                  <a:endParaRPr lang="ru-RU" sz="750" kern="0" dirty="0">
                    <a:solidFill>
                      <a:srgbClr val="002060"/>
                    </a:solidFill>
                    <a:latin typeface="Times New Roman" panose="02020603050405020304" pitchFamily="18" charset="0"/>
                    <a:cs typeface="Times New Roman" panose="02020603050405020304" pitchFamily="18" charset="0"/>
                  </a:endParaRPr>
                </a:p>
              </p:txBody>
            </p:sp>
          </p:grpSp>
          <p:sp>
            <p:nvSpPr>
              <p:cNvPr id="413" name="Прямоугольник 412">
                <a:extLst>
                  <a:ext uri="{FF2B5EF4-FFF2-40B4-BE49-F238E27FC236}">
                    <a16:creationId xmlns:a16="http://schemas.microsoft.com/office/drawing/2014/main" xmlns="" id="{489126E1-4133-480D-96A1-BA9387131B08}"/>
                  </a:ext>
                </a:extLst>
              </p:cNvPr>
              <p:cNvSpPr/>
              <p:nvPr/>
            </p:nvSpPr>
            <p:spPr>
              <a:xfrm>
                <a:off x="4294907" y="3668598"/>
                <a:ext cx="45761" cy="416939"/>
              </a:xfrm>
              <a:prstGeom prst="rect">
                <a:avLst/>
              </a:prstGeom>
              <a:solidFill>
                <a:srgbClr val="5B9BD5">
                  <a:lumMod val="75000"/>
                </a:srgbClr>
              </a:solidFill>
              <a:ln w="12700" cap="flat" cmpd="sng" algn="ctr">
                <a:noFill/>
                <a:prstDash val="solid"/>
                <a:miter lim="800000"/>
              </a:ln>
              <a:effectLst/>
            </p:spPr>
            <p:txBody>
              <a:bodyPr rtlCol="0" anchor="ctr"/>
              <a:lstStyle/>
              <a:p>
                <a:pPr marL="107561" defTabSz="680821" fontAlgn="base">
                  <a:lnSpc>
                    <a:spcPct val="90000"/>
                  </a:lnSpc>
                  <a:spcBef>
                    <a:spcPct val="0"/>
                  </a:spcBef>
                  <a:spcAft>
                    <a:spcPct val="0"/>
                  </a:spcAft>
                  <a:defRPr/>
                </a:pPr>
                <a:endParaRPr lang="ru-RU" sz="750" kern="0" dirty="0">
                  <a:solidFill>
                    <a:srgbClr val="002060"/>
                  </a:solidFill>
                  <a:latin typeface="Times New Roman" panose="02020603050405020304" pitchFamily="18" charset="0"/>
                  <a:cs typeface="Times New Roman" panose="02020603050405020304" pitchFamily="18" charset="0"/>
                </a:endParaRPr>
              </a:p>
            </p:txBody>
          </p:sp>
        </p:grpSp>
        <p:sp>
          <p:nvSpPr>
            <p:cNvPr id="411" name="Прямоугольник 410">
              <a:extLst>
                <a:ext uri="{FF2B5EF4-FFF2-40B4-BE49-F238E27FC236}">
                  <a16:creationId xmlns:a16="http://schemas.microsoft.com/office/drawing/2014/main" xmlns="" id="{6D5D89E8-78C5-45C5-8A69-AEB5B12532E8}"/>
                </a:ext>
              </a:extLst>
            </p:cNvPr>
            <p:cNvSpPr/>
            <p:nvPr/>
          </p:nvSpPr>
          <p:spPr bwMode="auto">
            <a:xfrm>
              <a:off x="440346" y="3064612"/>
              <a:ext cx="2513904" cy="430573"/>
            </a:xfrm>
            <a:prstGeom prst="rect">
              <a:avLst/>
            </a:prstGeom>
            <a:noFill/>
            <a:ln w="6350" cap="flat" cmpd="sng" algn="ctr">
              <a:solidFill>
                <a:sysClr val="window" lastClr="FFFFFF">
                  <a:lumMod val="85000"/>
                </a:sysClr>
              </a:solidFill>
              <a:prstDash val="solid"/>
              <a:miter lim="800000"/>
            </a:ln>
            <a:effectLst>
              <a:outerShdw blurRad="88900" dist="38100" dir="2700000" algn="tl" rotWithShape="0">
                <a:prstClr val="black">
                  <a:alpha val="10000"/>
                </a:prstClr>
              </a:outerShdw>
            </a:effectLst>
          </p:spPr>
          <p:txBody>
            <a:bodyPr anchor="ctr"/>
            <a:lstStyle/>
            <a:p>
              <a:pPr algn="ctr" defTabSz="680375">
                <a:defRPr/>
              </a:pPr>
              <a:endParaRPr lang="ru-RU" sz="750" kern="0" dirty="0">
                <a:solidFill>
                  <a:srgbClr val="002060"/>
                </a:solidFill>
                <a:latin typeface="Times New Roman" panose="02020603050405020304" pitchFamily="18" charset="0"/>
                <a:cs typeface="Times New Roman" panose="02020603050405020304" pitchFamily="18" charset="0"/>
              </a:endParaRPr>
            </a:p>
          </p:txBody>
        </p:sp>
      </p:grpSp>
      <p:grpSp>
        <p:nvGrpSpPr>
          <p:cNvPr id="417" name="Группа 416">
            <a:extLst>
              <a:ext uri="{FF2B5EF4-FFF2-40B4-BE49-F238E27FC236}">
                <a16:creationId xmlns:a16="http://schemas.microsoft.com/office/drawing/2014/main" xmlns="" id="{BC01C5AB-CAC6-49CF-904F-663DBA833E67}"/>
              </a:ext>
            </a:extLst>
          </p:cNvPr>
          <p:cNvGrpSpPr/>
          <p:nvPr/>
        </p:nvGrpSpPr>
        <p:grpSpPr>
          <a:xfrm>
            <a:off x="7444761" y="3016743"/>
            <a:ext cx="1289485" cy="369333"/>
            <a:chOff x="440346" y="3037292"/>
            <a:chExt cx="2521912" cy="492443"/>
          </a:xfrm>
        </p:grpSpPr>
        <p:grpSp>
          <p:nvGrpSpPr>
            <p:cNvPr id="418" name="Группа 417">
              <a:extLst>
                <a:ext uri="{FF2B5EF4-FFF2-40B4-BE49-F238E27FC236}">
                  <a16:creationId xmlns:a16="http://schemas.microsoft.com/office/drawing/2014/main" xmlns="" id="{D420BC8B-E846-4F5D-AEFD-6843791E855B}"/>
                </a:ext>
              </a:extLst>
            </p:cNvPr>
            <p:cNvGrpSpPr/>
            <p:nvPr/>
          </p:nvGrpSpPr>
          <p:grpSpPr>
            <a:xfrm>
              <a:off x="441506" y="3037292"/>
              <a:ext cx="2520752" cy="492443"/>
              <a:chOff x="4294907" y="3635215"/>
              <a:chExt cx="2523085" cy="492900"/>
            </a:xfrm>
          </p:grpSpPr>
          <p:grpSp>
            <p:nvGrpSpPr>
              <p:cNvPr id="420" name="Группа 419">
                <a:extLst>
                  <a:ext uri="{FF2B5EF4-FFF2-40B4-BE49-F238E27FC236}">
                    <a16:creationId xmlns:a16="http://schemas.microsoft.com/office/drawing/2014/main" xmlns="" id="{215BF822-A74A-4C9C-8A21-209885D5FFF7}"/>
                  </a:ext>
                </a:extLst>
              </p:cNvPr>
              <p:cNvGrpSpPr/>
              <p:nvPr/>
            </p:nvGrpSpPr>
            <p:grpSpPr>
              <a:xfrm>
                <a:off x="4310678" y="3635215"/>
                <a:ext cx="2507314" cy="492900"/>
                <a:chOff x="5243721" y="3306703"/>
                <a:chExt cx="2507314" cy="492900"/>
              </a:xfrm>
            </p:grpSpPr>
            <p:sp>
              <p:nvSpPr>
                <p:cNvPr id="422" name="Прямоугольник 421">
                  <a:extLst>
                    <a:ext uri="{FF2B5EF4-FFF2-40B4-BE49-F238E27FC236}">
                      <a16:creationId xmlns:a16="http://schemas.microsoft.com/office/drawing/2014/main" xmlns="" id="{77943F35-40DD-4E8D-8E46-D844A3A9AC57}"/>
                    </a:ext>
                  </a:extLst>
                </p:cNvPr>
                <p:cNvSpPr/>
                <p:nvPr/>
              </p:nvSpPr>
              <p:spPr>
                <a:xfrm>
                  <a:off x="5243722" y="3328329"/>
                  <a:ext cx="2507313" cy="442738"/>
                </a:xfrm>
                <a:prstGeom prst="rect">
                  <a:avLst/>
                </a:prstGeom>
                <a:solidFill>
                  <a:sysClr val="window" lastClr="FFFFFF">
                    <a:alpha val="96000"/>
                  </a:sysClr>
                </a:solidFill>
                <a:ln w="12700" cap="flat" cmpd="sng" algn="ctr">
                  <a:noFill/>
                  <a:prstDash val="solid"/>
                  <a:miter lim="800000"/>
                </a:ln>
                <a:effectLst>
                  <a:outerShdw blurRad="88900" dist="38100" dir="2700000" algn="tl" rotWithShape="0">
                    <a:prstClr val="black">
                      <a:alpha val="8000"/>
                    </a:prstClr>
                  </a:outerShdw>
                </a:effectLst>
              </p:spPr>
              <p:txBody>
                <a:bodyPr lIns="539501" tIns="0" bIns="0" rtlCol="0" anchor="ctr"/>
                <a:lstStyle/>
                <a:p>
                  <a:pPr defTabSz="680821" fontAlgn="base">
                    <a:lnSpc>
                      <a:spcPct val="90000"/>
                    </a:lnSpc>
                    <a:spcBef>
                      <a:spcPct val="0"/>
                    </a:spcBef>
                    <a:spcAft>
                      <a:spcPct val="0"/>
                    </a:spcAft>
                    <a:defRPr/>
                  </a:pPr>
                  <a:endParaRPr lang="ru-RU" sz="750"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23" name="Прямоугольник 422">
                  <a:extLst>
                    <a:ext uri="{FF2B5EF4-FFF2-40B4-BE49-F238E27FC236}">
                      <a16:creationId xmlns:a16="http://schemas.microsoft.com/office/drawing/2014/main" xmlns="" id="{71A283D8-A002-45A6-8F04-2E9C042CDE8E}"/>
                    </a:ext>
                  </a:extLst>
                </p:cNvPr>
                <p:cNvSpPr/>
                <p:nvPr/>
              </p:nvSpPr>
              <p:spPr>
                <a:xfrm>
                  <a:off x="5267846" y="3306703"/>
                  <a:ext cx="2464283" cy="492900"/>
                </a:xfrm>
                <a:prstGeom prst="rect">
                  <a:avLst/>
                </a:prstGeom>
              </p:spPr>
              <p:txBody>
                <a:bodyPr wrap="square">
                  <a:spAutoFit/>
                </a:bodyPr>
                <a:lstStyle/>
                <a:p>
                  <a:pPr defTabSz="680821" fontAlgn="base">
                    <a:lnSpc>
                      <a:spcPct val="80000"/>
                    </a:lnSpc>
                    <a:spcBef>
                      <a:spcPct val="0"/>
                    </a:spcBef>
                    <a:spcAft>
                      <a:spcPct val="0"/>
                    </a:spcAft>
                    <a:defRPr/>
                  </a:pPr>
                  <a:r>
                    <a:rPr lang="ru-RU" sz="750" dirty="0">
                      <a:solidFill>
                        <a:srgbClr val="002060"/>
                      </a:solidFill>
                      <a:latin typeface="Times New Roman" panose="02020603050405020304" pitchFamily="18" charset="0"/>
                      <a:cs typeface="Times New Roman" panose="02020603050405020304" pitchFamily="18" charset="0"/>
                    </a:rPr>
                    <a:t>проверка собираемости разрабатываемых устройств </a:t>
                  </a:r>
                  <a:endParaRPr lang="ru-RU" sz="750" b="1" kern="0" dirty="0">
                    <a:solidFill>
                      <a:srgbClr val="002060"/>
                    </a:solidFill>
                    <a:latin typeface="Times New Roman" panose="02020603050405020304" pitchFamily="18" charset="0"/>
                    <a:cs typeface="Times New Roman" panose="02020603050405020304" pitchFamily="18" charset="0"/>
                  </a:endParaRPr>
                </a:p>
              </p:txBody>
            </p:sp>
            <p:sp>
              <p:nvSpPr>
                <p:cNvPr id="424" name="TextBox 423">
                  <a:extLst>
                    <a:ext uri="{FF2B5EF4-FFF2-40B4-BE49-F238E27FC236}">
                      <a16:creationId xmlns:a16="http://schemas.microsoft.com/office/drawing/2014/main" xmlns="" id="{4103884C-15E8-4D88-8027-966C90DA9786}"/>
                    </a:ext>
                  </a:extLst>
                </p:cNvPr>
                <p:cNvSpPr txBox="1"/>
                <p:nvPr/>
              </p:nvSpPr>
              <p:spPr>
                <a:xfrm>
                  <a:off x="5243721" y="3340086"/>
                  <a:ext cx="361622" cy="277255"/>
                </a:xfrm>
                <a:prstGeom prst="rect">
                  <a:avLst/>
                </a:prstGeom>
                <a:noFill/>
              </p:spPr>
              <p:txBody>
                <a:bodyPr wrap="none" rtlCol="0">
                  <a:spAutoFit/>
                </a:bodyPr>
                <a:lstStyle/>
                <a:p>
                  <a:pPr defTabSz="685166">
                    <a:defRPr/>
                  </a:pPr>
                  <a:endParaRPr lang="ru-RU" sz="750" kern="0" dirty="0">
                    <a:solidFill>
                      <a:srgbClr val="002060"/>
                    </a:solidFill>
                    <a:latin typeface="Times New Roman" panose="02020603050405020304" pitchFamily="18" charset="0"/>
                    <a:cs typeface="Times New Roman" panose="02020603050405020304" pitchFamily="18" charset="0"/>
                  </a:endParaRPr>
                </a:p>
              </p:txBody>
            </p:sp>
          </p:grpSp>
          <p:sp>
            <p:nvSpPr>
              <p:cNvPr id="421" name="Прямоугольник 420">
                <a:extLst>
                  <a:ext uri="{FF2B5EF4-FFF2-40B4-BE49-F238E27FC236}">
                    <a16:creationId xmlns:a16="http://schemas.microsoft.com/office/drawing/2014/main" xmlns="" id="{489126E1-4133-480D-96A1-BA9387131B08}"/>
                  </a:ext>
                </a:extLst>
              </p:cNvPr>
              <p:cNvSpPr/>
              <p:nvPr/>
            </p:nvSpPr>
            <p:spPr>
              <a:xfrm>
                <a:off x="4294907" y="3668598"/>
                <a:ext cx="45761" cy="416939"/>
              </a:xfrm>
              <a:prstGeom prst="rect">
                <a:avLst/>
              </a:prstGeom>
              <a:solidFill>
                <a:srgbClr val="5B9BD5">
                  <a:lumMod val="75000"/>
                </a:srgbClr>
              </a:solidFill>
              <a:ln w="12700" cap="flat" cmpd="sng" algn="ctr">
                <a:noFill/>
                <a:prstDash val="solid"/>
                <a:miter lim="800000"/>
              </a:ln>
              <a:effectLst/>
            </p:spPr>
            <p:txBody>
              <a:bodyPr rtlCol="0" anchor="ctr"/>
              <a:lstStyle/>
              <a:p>
                <a:pPr marL="107561" defTabSz="680821" fontAlgn="base">
                  <a:lnSpc>
                    <a:spcPct val="90000"/>
                  </a:lnSpc>
                  <a:spcBef>
                    <a:spcPct val="0"/>
                  </a:spcBef>
                  <a:spcAft>
                    <a:spcPct val="0"/>
                  </a:spcAft>
                  <a:defRPr/>
                </a:pPr>
                <a:endParaRPr lang="ru-RU" sz="750" kern="0" dirty="0">
                  <a:solidFill>
                    <a:srgbClr val="002060"/>
                  </a:solidFill>
                  <a:latin typeface="Times New Roman" panose="02020603050405020304" pitchFamily="18" charset="0"/>
                  <a:cs typeface="Times New Roman" panose="02020603050405020304" pitchFamily="18" charset="0"/>
                </a:endParaRPr>
              </a:p>
            </p:txBody>
          </p:sp>
        </p:grpSp>
        <p:sp>
          <p:nvSpPr>
            <p:cNvPr id="419" name="Прямоугольник 418">
              <a:extLst>
                <a:ext uri="{FF2B5EF4-FFF2-40B4-BE49-F238E27FC236}">
                  <a16:creationId xmlns:a16="http://schemas.microsoft.com/office/drawing/2014/main" xmlns="" id="{6D5D89E8-78C5-45C5-8A69-AEB5B12532E8}"/>
                </a:ext>
              </a:extLst>
            </p:cNvPr>
            <p:cNvSpPr/>
            <p:nvPr/>
          </p:nvSpPr>
          <p:spPr bwMode="auto">
            <a:xfrm>
              <a:off x="440346" y="3064612"/>
              <a:ext cx="2513904" cy="430573"/>
            </a:xfrm>
            <a:prstGeom prst="rect">
              <a:avLst/>
            </a:prstGeom>
            <a:noFill/>
            <a:ln w="6350" cap="flat" cmpd="sng" algn="ctr">
              <a:solidFill>
                <a:sysClr val="window" lastClr="FFFFFF">
                  <a:lumMod val="85000"/>
                </a:sysClr>
              </a:solidFill>
              <a:prstDash val="solid"/>
              <a:miter lim="800000"/>
            </a:ln>
            <a:effectLst>
              <a:outerShdw blurRad="88900" dist="38100" dir="2700000" algn="tl" rotWithShape="0">
                <a:prstClr val="black">
                  <a:alpha val="10000"/>
                </a:prstClr>
              </a:outerShdw>
            </a:effectLst>
          </p:spPr>
          <p:txBody>
            <a:bodyPr anchor="ctr"/>
            <a:lstStyle/>
            <a:p>
              <a:pPr algn="ctr" defTabSz="680375">
                <a:defRPr/>
              </a:pPr>
              <a:endParaRPr lang="ru-RU" sz="750" kern="0" dirty="0">
                <a:solidFill>
                  <a:srgbClr val="002060"/>
                </a:solidFill>
                <a:latin typeface="Times New Roman" panose="02020603050405020304" pitchFamily="18" charset="0"/>
                <a:cs typeface="Times New Roman" panose="02020603050405020304" pitchFamily="18" charset="0"/>
              </a:endParaRPr>
            </a:p>
          </p:txBody>
        </p:sp>
      </p:grpSp>
      <p:grpSp>
        <p:nvGrpSpPr>
          <p:cNvPr id="425" name="Группа 424">
            <a:extLst>
              <a:ext uri="{FF2B5EF4-FFF2-40B4-BE49-F238E27FC236}">
                <a16:creationId xmlns:a16="http://schemas.microsoft.com/office/drawing/2014/main" xmlns="" id="{BC01C5AB-CAC6-49CF-904F-663DBA833E67}"/>
              </a:ext>
            </a:extLst>
          </p:cNvPr>
          <p:cNvGrpSpPr/>
          <p:nvPr/>
        </p:nvGrpSpPr>
        <p:grpSpPr>
          <a:xfrm>
            <a:off x="7443724" y="3403659"/>
            <a:ext cx="1289485" cy="387416"/>
            <a:chOff x="440346" y="3058901"/>
            <a:chExt cx="2521912" cy="516554"/>
          </a:xfrm>
        </p:grpSpPr>
        <p:grpSp>
          <p:nvGrpSpPr>
            <p:cNvPr id="426" name="Группа 425">
              <a:extLst>
                <a:ext uri="{FF2B5EF4-FFF2-40B4-BE49-F238E27FC236}">
                  <a16:creationId xmlns:a16="http://schemas.microsoft.com/office/drawing/2014/main" xmlns="" id="{D420BC8B-E846-4F5D-AEFD-6843791E855B}"/>
                </a:ext>
              </a:extLst>
            </p:cNvPr>
            <p:cNvGrpSpPr/>
            <p:nvPr/>
          </p:nvGrpSpPr>
          <p:grpSpPr>
            <a:xfrm>
              <a:off x="441506" y="3058901"/>
              <a:ext cx="2520752" cy="516554"/>
              <a:chOff x="4294907" y="3656841"/>
              <a:chExt cx="2523085" cy="517033"/>
            </a:xfrm>
          </p:grpSpPr>
          <p:grpSp>
            <p:nvGrpSpPr>
              <p:cNvPr id="428" name="Группа 427">
                <a:extLst>
                  <a:ext uri="{FF2B5EF4-FFF2-40B4-BE49-F238E27FC236}">
                    <a16:creationId xmlns:a16="http://schemas.microsoft.com/office/drawing/2014/main" xmlns="" id="{215BF822-A74A-4C9C-8A21-209885D5FFF7}"/>
                  </a:ext>
                </a:extLst>
              </p:cNvPr>
              <p:cNvGrpSpPr/>
              <p:nvPr/>
            </p:nvGrpSpPr>
            <p:grpSpPr>
              <a:xfrm>
                <a:off x="4310678" y="3656841"/>
                <a:ext cx="2507314" cy="517033"/>
                <a:chOff x="5243721" y="3328329"/>
                <a:chExt cx="2507314" cy="517033"/>
              </a:xfrm>
            </p:grpSpPr>
            <p:sp>
              <p:nvSpPr>
                <p:cNvPr id="430" name="Прямоугольник 429">
                  <a:extLst>
                    <a:ext uri="{FF2B5EF4-FFF2-40B4-BE49-F238E27FC236}">
                      <a16:creationId xmlns:a16="http://schemas.microsoft.com/office/drawing/2014/main" xmlns="" id="{77943F35-40DD-4E8D-8E46-D844A3A9AC57}"/>
                    </a:ext>
                  </a:extLst>
                </p:cNvPr>
                <p:cNvSpPr/>
                <p:nvPr/>
              </p:nvSpPr>
              <p:spPr>
                <a:xfrm>
                  <a:off x="5243722" y="3328329"/>
                  <a:ext cx="2507313" cy="442738"/>
                </a:xfrm>
                <a:prstGeom prst="rect">
                  <a:avLst/>
                </a:prstGeom>
                <a:solidFill>
                  <a:sysClr val="window" lastClr="FFFFFF">
                    <a:alpha val="96000"/>
                  </a:sysClr>
                </a:solidFill>
                <a:ln w="12700" cap="flat" cmpd="sng" algn="ctr">
                  <a:noFill/>
                  <a:prstDash val="solid"/>
                  <a:miter lim="800000"/>
                </a:ln>
                <a:effectLst>
                  <a:outerShdw blurRad="88900" dist="38100" dir="2700000" algn="tl" rotWithShape="0">
                    <a:prstClr val="black">
                      <a:alpha val="8000"/>
                    </a:prstClr>
                  </a:outerShdw>
                </a:effectLst>
              </p:spPr>
              <p:txBody>
                <a:bodyPr lIns="539501" tIns="0" bIns="0" rtlCol="0" anchor="ctr"/>
                <a:lstStyle/>
                <a:p>
                  <a:pPr defTabSz="680821" fontAlgn="base">
                    <a:lnSpc>
                      <a:spcPct val="90000"/>
                    </a:lnSpc>
                    <a:spcBef>
                      <a:spcPct val="0"/>
                    </a:spcBef>
                    <a:spcAft>
                      <a:spcPct val="0"/>
                    </a:spcAft>
                    <a:defRPr/>
                  </a:pPr>
                  <a:endParaRPr lang="ru-RU" sz="750"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31" name="Прямоугольник 430">
                  <a:extLst>
                    <a:ext uri="{FF2B5EF4-FFF2-40B4-BE49-F238E27FC236}">
                      <a16:creationId xmlns:a16="http://schemas.microsoft.com/office/drawing/2014/main" xmlns="" id="{71A283D8-A002-45A6-8F04-2E9C042CDE8E}"/>
                    </a:ext>
                  </a:extLst>
                </p:cNvPr>
                <p:cNvSpPr/>
                <p:nvPr/>
              </p:nvSpPr>
              <p:spPr>
                <a:xfrm>
                  <a:off x="5267846" y="3352463"/>
                  <a:ext cx="2464283" cy="492899"/>
                </a:xfrm>
                <a:prstGeom prst="rect">
                  <a:avLst/>
                </a:prstGeom>
              </p:spPr>
              <p:txBody>
                <a:bodyPr wrap="square">
                  <a:spAutoFit/>
                </a:bodyPr>
                <a:lstStyle/>
                <a:p>
                  <a:pPr defTabSz="680821" fontAlgn="base">
                    <a:lnSpc>
                      <a:spcPct val="80000"/>
                    </a:lnSpc>
                    <a:spcBef>
                      <a:spcPct val="0"/>
                    </a:spcBef>
                    <a:spcAft>
                      <a:spcPct val="0"/>
                    </a:spcAft>
                    <a:defRPr/>
                  </a:pPr>
                  <a:r>
                    <a:rPr lang="ru-RU" sz="750" dirty="0">
                      <a:solidFill>
                        <a:srgbClr val="002060"/>
                      </a:solidFill>
                      <a:latin typeface="Times New Roman" panose="02020603050405020304" pitchFamily="18" charset="0"/>
                      <a:cs typeface="Times New Roman" panose="02020603050405020304" pitchFamily="18" charset="0"/>
                    </a:rPr>
                    <a:t>проверка коллизий (пересечения, зазоры, резьбовые соединения)</a:t>
                  </a:r>
                  <a:endParaRPr lang="ru-RU" sz="750" kern="0" dirty="0">
                    <a:solidFill>
                      <a:srgbClr val="002060"/>
                    </a:solidFill>
                    <a:latin typeface="Times New Roman" panose="02020603050405020304" pitchFamily="18" charset="0"/>
                    <a:cs typeface="Times New Roman" panose="02020603050405020304" pitchFamily="18" charset="0"/>
                  </a:endParaRPr>
                </a:p>
              </p:txBody>
            </p:sp>
            <p:sp>
              <p:nvSpPr>
                <p:cNvPr id="432" name="TextBox 431">
                  <a:extLst>
                    <a:ext uri="{FF2B5EF4-FFF2-40B4-BE49-F238E27FC236}">
                      <a16:creationId xmlns:a16="http://schemas.microsoft.com/office/drawing/2014/main" xmlns="" id="{4103884C-15E8-4D88-8027-966C90DA9786}"/>
                    </a:ext>
                  </a:extLst>
                </p:cNvPr>
                <p:cNvSpPr txBox="1"/>
                <p:nvPr/>
              </p:nvSpPr>
              <p:spPr>
                <a:xfrm>
                  <a:off x="5243721" y="3340087"/>
                  <a:ext cx="361622" cy="277255"/>
                </a:xfrm>
                <a:prstGeom prst="rect">
                  <a:avLst/>
                </a:prstGeom>
                <a:noFill/>
              </p:spPr>
              <p:txBody>
                <a:bodyPr wrap="none" rtlCol="0">
                  <a:spAutoFit/>
                </a:bodyPr>
                <a:lstStyle/>
                <a:p>
                  <a:pPr defTabSz="685166">
                    <a:defRPr/>
                  </a:pPr>
                  <a:endParaRPr lang="ru-RU" sz="750" kern="0" dirty="0">
                    <a:solidFill>
                      <a:srgbClr val="002060"/>
                    </a:solidFill>
                    <a:latin typeface="Times New Roman" panose="02020603050405020304" pitchFamily="18" charset="0"/>
                    <a:cs typeface="Times New Roman" panose="02020603050405020304" pitchFamily="18" charset="0"/>
                  </a:endParaRPr>
                </a:p>
              </p:txBody>
            </p:sp>
          </p:grpSp>
          <p:sp>
            <p:nvSpPr>
              <p:cNvPr id="429" name="Прямоугольник 428">
                <a:extLst>
                  <a:ext uri="{FF2B5EF4-FFF2-40B4-BE49-F238E27FC236}">
                    <a16:creationId xmlns:a16="http://schemas.microsoft.com/office/drawing/2014/main" xmlns="" id="{489126E1-4133-480D-96A1-BA9387131B08}"/>
                  </a:ext>
                </a:extLst>
              </p:cNvPr>
              <p:cNvSpPr/>
              <p:nvPr/>
            </p:nvSpPr>
            <p:spPr>
              <a:xfrm>
                <a:off x="4294907" y="3668598"/>
                <a:ext cx="45761" cy="416939"/>
              </a:xfrm>
              <a:prstGeom prst="rect">
                <a:avLst/>
              </a:prstGeom>
              <a:solidFill>
                <a:srgbClr val="5B9BD5">
                  <a:lumMod val="75000"/>
                </a:srgbClr>
              </a:solidFill>
              <a:ln w="12700" cap="flat" cmpd="sng" algn="ctr">
                <a:noFill/>
                <a:prstDash val="solid"/>
                <a:miter lim="800000"/>
              </a:ln>
              <a:effectLst/>
            </p:spPr>
            <p:txBody>
              <a:bodyPr rtlCol="0" anchor="ctr"/>
              <a:lstStyle/>
              <a:p>
                <a:pPr marL="107561" defTabSz="680821" fontAlgn="base">
                  <a:lnSpc>
                    <a:spcPct val="90000"/>
                  </a:lnSpc>
                  <a:spcBef>
                    <a:spcPct val="0"/>
                  </a:spcBef>
                  <a:spcAft>
                    <a:spcPct val="0"/>
                  </a:spcAft>
                  <a:defRPr/>
                </a:pPr>
                <a:endParaRPr lang="ru-RU" sz="750" kern="0" dirty="0">
                  <a:solidFill>
                    <a:srgbClr val="002060"/>
                  </a:solidFill>
                  <a:latin typeface="Times New Roman" panose="02020603050405020304" pitchFamily="18" charset="0"/>
                  <a:cs typeface="Times New Roman" panose="02020603050405020304" pitchFamily="18" charset="0"/>
                </a:endParaRPr>
              </a:p>
            </p:txBody>
          </p:sp>
        </p:grpSp>
        <p:sp>
          <p:nvSpPr>
            <p:cNvPr id="427" name="Прямоугольник 426">
              <a:extLst>
                <a:ext uri="{FF2B5EF4-FFF2-40B4-BE49-F238E27FC236}">
                  <a16:creationId xmlns:a16="http://schemas.microsoft.com/office/drawing/2014/main" xmlns="" id="{6D5D89E8-78C5-45C5-8A69-AEB5B12532E8}"/>
                </a:ext>
              </a:extLst>
            </p:cNvPr>
            <p:cNvSpPr/>
            <p:nvPr/>
          </p:nvSpPr>
          <p:spPr bwMode="auto">
            <a:xfrm>
              <a:off x="440346" y="3064612"/>
              <a:ext cx="2513904" cy="430573"/>
            </a:xfrm>
            <a:prstGeom prst="rect">
              <a:avLst/>
            </a:prstGeom>
            <a:noFill/>
            <a:ln w="6350" cap="flat" cmpd="sng" algn="ctr">
              <a:solidFill>
                <a:sysClr val="window" lastClr="FFFFFF">
                  <a:lumMod val="85000"/>
                </a:sysClr>
              </a:solidFill>
              <a:prstDash val="solid"/>
              <a:miter lim="800000"/>
            </a:ln>
            <a:effectLst>
              <a:outerShdw blurRad="88900" dist="38100" dir="2700000" algn="tl" rotWithShape="0">
                <a:prstClr val="black">
                  <a:alpha val="10000"/>
                </a:prstClr>
              </a:outerShdw>
            </a:effectLst>
          </p:spPr>
          <p:txBody>
            <a:bodyPr anchor="ctr"/>
            <a:lstStyle/>
            <a:p>
              <a:pPr algn="ctr" defTabSz="680375">
                <a:defRPr/>
              </a:pPr>
              <a:endParaRPr lang="ru-RU" sz="750" kern="0" dirty="0">
                <a:solidFill>
                  <a:srgbClr val="002060"/>
                </a:solidFill>
                <a:latin typeface="Times New Roman" panose="02020603050405020304" pitchFamily="18" charset="0"/>
                <a:cs typeface="Times New Roman" panose="02020603050405020304" pitchFamily="18" charset="0"/>
              </a:endParaRPr>
            </a:p>
          </p:txBody>
        </p:sp>
      </p:grpSp>
      <p:grpSp>
        <p:nvGrpSpPr>
          <p:cNvPr id="433" name="Группа 432">
            <a:extLst>
              <a:ext uri="{FF2B5EF4-FFF2-40B4-BE49-F238E27FC236}">
                <a16:creationId xmlns:a16="http://schemas.microsoft.com/office/drawing/2014/main" xmlns="" id="{BC01C5AB-CAC6-49CF-904F-663DBA833E67}"/>
              </a:ext>
            </a:extLst>
          </p:cNvPr>
          <p:cNvGrpSpPr/>
          <p:nvPr/>
        </p:nvGrpSpPr>
        <p:grpSpPr>
          <a:xfrm>
            <a:off x="7443724" y="3766533"/>
            <a:ext cx="1289485" cy="331748"/>
            <a:chOff x="440346" y="3058914"/>
            <a:chExt cx="2521912" cy="442330"/>
          </a:xfrm>
        </p:grpSpPr>
        <p:grpSp>
          <p:nvGrpSpPr>
            <p:cNvPr id="434" name="Группа 433">
              <a:extLst>
                <a:ext uri="{FF2B5EF4-FFF2-40B4-BE49-F238E27FC236}">
                  <a16:creationId xmlns:a16="http://schemas.microsoft.com/office/drawing/2014/main" xmlns="" id="{D420BC8B-E846-4F5D-AEFD-6843791E855B}"/>
                </a:ext>
              </a:extLst>
            </p:cNvPr>
            <p:cNvGrpSpPr/>
            <p:nvPr/>
          </p:nvGrpSpPr>
          <p:grpSpPr>
            <a:xfrm>
              <a:off x="441506" y="3058914"/>
              <a:ext cx="2520752" cy="442330"/>
              <a:chOff x="4294907" y="3656841"/>
              <a:chExt cx="2523085" cy="442738"/>
            </a:xfrm>
          </p:grpSpPr>
          <p:grpSp>
            <p:nvGrpSpPr>
              <p:cNvPr id="436" name="Группа 435">
                <a:extLst>
                  <a:ext uri="{FF2B5EF4-FFF2-40B4-BE49-F238E27FC236}">
                    <a16:creationId xmlns:a16="http://schemas.microsoft.com/office/drawing/2014/main" xmlns="" id="{215BF822-A74A-4C9C-8A21-209885D5FFF7}"/>
                  </a:ext>
                </a:extLst>
              </p:cNvPr>
              <p:cNvGrpSpPr/>
              <p:nvPr/>
            </p:nvGrpSpPr>
            <p:grpSpPr>
              <a:xfrm>
                <a:off x="4310678" y="3656841"/>
                <a:ext cx="2507314" cy="442738"/>
                <a:chOff x="5243721" y="3328329"/>
                <a:chExt cx="2507314" cy="442738"/>
              </a:xfrm>
            </p:grpSpPr>
            <p:sp>
              <p:nvSpPr>
                <p:cNvPr id="438" name="Прямоугольник 437">
                  <a:extLst>
                    <a:ext uri="{FF2B5EF4-FFF2-40B4-BE49-F238E27FC236}">
                      <a16:creationId xmlns:a16="http://schemas.microsoft.com/office/drawing/2014/main" xmlns="" id="{77943F35-40DD-4E8D-8E46-D844A3A9AC57}"/>
                    </a:ext>
                  </a:extLst>
                </p:cNvPr>
                <p:cNvSpPr/>
                <p:nvPr/>
              </p:nvSpPr>
              <p:spPr>
                <a:xfrm>
                  <a:off x="5243722" y="3328329"/>
                  <a:ext cx="2507313" cy="442738"/>
                </a:xfrm>
                <a:prstGeom prst="rect">
                  <a:avLst/>
                </a:prstGeom>
                <a:solidFill>
                  <a:sysClr val="window" lastClr="FFFFFF">
                    <a:alpha val="96000"/>
                  </a:sysClr>
                </a:solidFill>
                <a:ln w="12700" cap="flat" cmpd="sng" algn="ctr">
                  <a:noFill/>
                  <a:prstDash val="solid"/>
                  <a:miter lim="800000"/>
                </a:ln>
                <a:effectLst>
                  <a:outerShdw blurRad="88900" dist="38100" dir="2700000" algn="tl" rotWithShape="0">
                    <a:prstClr val="black">
                      <a:alpha val="8000"/>
                    </a:prstClr>
                  </a:outerShdw>
                </a:effectLst>
              </p:spPr>
              <p:txBody>
                <a:bodyPr lIns="539501" tIns="0" bIns="0" rtlCol="0" anchor="ctr"/>
                <a:lstStyle/>
                <a:p>
                  <a:pPr defTabSz="680821" fontAlgn="base">
                    <a:lnSpc>
                      <a:spcPct val="90000"/>
                    </a:lnSpc>
                    <a:spcBef>
                      <a:spcPct val="0"/>
                    </a:spcBef>
                    <a:spcAft>
                      <a:spcPct val="0"/>
                    </a:spcAft>
                    <a:defRPr/>
                  </a:pPr>
                  <a:endParaRPr lang="ru-RU" sz="750"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39" name="Прямоугольник 438">
                  <a:extLst>
                    <a:ext uri="{FF2B5EF4-FFF2-40B4-BE49-F238E27FC236}">
                      <a16:creationId xmlns:a16="http://schemas.microsoft.com/office/drawing/2014/main" xmlns="" id="{71A283D8-A002-45A6-8F04-2E9C042CDE8E}"/>
                    </a:ext>
                  </a:extLst>
                </p:cNvPr>
                <p:cNvSpPr/>
                <p:nvPr/>
              </p:nvSpPr>
              <p:spPr>
                <a:xfrm>
                  <a:off x="5267846" y="3394448"/>
                  <a:ext cx="2464283" cy="369672"/>
                </a:xfrm>
                <a:prstGeom prst="rect">
                  <a:avLst/>
                </a:prstGeom>
              </p:spPr>
              <p:txBody>
                <a:bodyPr wrap="square">
                  <a:spAutoFit/>
                </a:bodyPr>
                <a:lstStyle/>
                <a:p>
                  <a:pPr defTabSz="680821" fontAlgn="base">
                    <a:lnSpc>
                      <a:spcPct val="80000"/>
                    </a:lnSpc>
                    <a:spcBef>
                      <a:spcPct val="0"/>
                    </a:spcBef>
                    <a:spcAft>
                      <a:spcPct val="0"/>
                    </a:spcAft>
                    <a:defRPr/>
                  </a:pPr>
                  <a:r>
                    <a:rPr lang="ru-RU" sz="750" dirty="0">
                      <a:solidFill>
                        <a:srgbClr val="002060"/>
                      </a:solidFill>
                      <a:latin typeface="Times New Roman" panose="02020603050405020304" pitchFamily="18" charset="0"/>
                      <a:cs typeface="Times New Roman" panose="02020603050405020304" pitchFamily="18" charset="0"/>
                    </a:rPr>
                    <a:t>проверка моделей на технологичность</a:t>
                  </a:r>
                  <a:endParaRPr lang="ru-RU" sz="750" kern="0" dirty="0">
                    <a:solidFill>
                      <a:srgbClr val="002060"/>
                    </a:solidFill>
                    <a:latin typeface="Times New Roman" panose="02020603050405020304" pitchFamily="18" charset="0"/>
                    <a:cs typeface="Times New Roman" panose="02020603050405020304" pitchFamily="18" charset="0"/>
                  </a:endParaRPr>
                </a:p>
              </p:txBody>
            </p:sp>
            <p:sp>
              <p:nvSpPr>
                <p:cNvPr id="440" name="TextBox 439">
                  <a:extLst>
                    <a:ext uri="{FF2B5EF4-FFF2-40B4-BE49-F238E27FC236}">
                      <a16:creationId xmlns:a16="http://schemas.microsoft.com/office/drawing/2014/main" xmlns="" id="{4103884C-15E8-4D88-8027-966C90DA9786}"/>
                    </a:ext>
                  </a:extLst>
                </p:cNvPr>
                <p:cNvSpPr txBox="1"/>
                <p:nvPr/>
              </p:nvSpPr>
              <p:spPr>
                <a:xfrm>
                  <a:off x="5243721" y="3340086"/>
                  <a:ext cx="361622" cy="277254"/>
                </a:xfrm>
                <a:prstGeom prst="rect">
                  <a:avLst/>
                </a:prstGeom>
                <a:noFill/>
              </p:spPr>
              <p:txBody>
                <a:bodyPr wrap="none" rtlCol="0">
                  <a:spAutoFit/>
                </a:bodyPr>
                <a:lstStyle/>
                <a:p>
                  <a:pPr defTabSz="685166">
                    <a:defRPr/>
                  </a:pPr>
                  <a:endParaRPr lang="ru-RU" sz="750" kern="0" dirty="0">
                    <a:solidFill>
                      <a:srgbClr val="002060"/>
                    </a:solidFill>
                    <a:latin typeface="Times New Roman" panose="02020603050405020304" pitchFamily="18" charset="0"/>
                    <a:cs typeface="Times New Roman" panose="02020603050405020304" pitchFamily="18" charset="0"/>
                  </a:endParaRPr>
                </a:p>
              </p:txBody>
            </p:sp>
          </p:grpSp>
          <p:sp>
            <p:nvSpPr>
              <p:cNvPr id="437" name="Прямоугольник 436">
                <a:extLst>
                  <a:ext uri="{FF2B5EF4-FFF2-40B4-BE49-F238E27FC236}">
                    <a16:creationId xmlns:a16="http://schemas.microsoft.com/office/drawing/2014/main" xmlns="" id="{489126E1-4133-480D-96A1-BA9387131B08}"/>
                  </a:ext>
                </a:extLst>
              </p:cNvPr>
              <p:cNvSpPr/>
              <p:nvPr/>
            </p:nvSpPr>
            <p:spPr>
              <a:xfrm>
                <a:off x="4294907" y="3668598"/>
                <a:ext cx="45761" cy="416939"/>
              </a:xfrm>
              <a:prstGeom prst="rect">
                <a:avLst/>
              </a:prstGeom>
              <a:solidFill>
                <a:srgbClr val="5B9BD5">
                  <a:lumMod val="75000"/>
                </a:srgbClr>
              </a:solidFill>
              <a:ln w="12700" cap="flat" cmpd="sng" algn="ctr">
                <a:noFill/>
                <a:prstDash val="solid"/>
                <a:miter lim="800000"/>
              </a:ln>
              <a:effectLst/>
            </p:spPr>
            <p:txBody>
              <a:bodyPr rtlCol="0" anchor="ctr"/>
              <a:lstStyle/>
              <a:p>
                <a:pPr marL="107561" defTabSz="680821" fontAlgn="base">
                  <a:lnSpc>
                    <a:spcPct val="90000"/>
                  </a:lnSpc>
                  <a:spcBef>
                    <a:spcPct val="0"/>
                  </a:spcBef>
                  <a:spcAft>
                    <a:spcPct val="0"/>
                  </a:spcAft>
                  <a:defRPr/>
                </a:pPr>
                <a:endParaRPr lang="ru-RU" sz="750" kern="0" dirty="0">
                  <a:solidFill>
                    <a:srgbClr val="002060"/>
                  </a:solidFill>
                  <a:latin typeface="Times New Roman" panose="02020603050405020304" pitchFamily="18" charset="0"/>
                  <a:cs typeface="Times New Roman" panose="02020603050405020304" pitchFamily="18" charset="0"/>
                </a:endParaRPr>
              </a:p>
            </p:txBody>
          </p:sp>
        </p:grpSp>
        <p:sp>
          <p:nvSpPr>
            <p:cNvPr id="435" name="Прямоугольник 434">
              <a:extLst>
                <a:ext uri="{FF2B5EF4-FFF2-40B4-BE49-F238E27FC236}">
                  <a16:creationId xmlns:a16="http://schemas.microsoft.com/office/drawing/2014/main" xmlns="" id="{6D5D89E8-78C5-45C5-8A69-AEB5B12532E8}"/>
                </a:ext>
              </a:extLst>
            </p:cNvPr>
            <p:cNvSpPr/>
            <p:nvPr/>
          </p:nvSpPr>
          <p:spPr bwMode="auto">
            <a:xfrm>
              <a:off x="440346" y="3064612"/>
              <a:ext cx="2513904" cy="430573"/>
            </a:xfrm>
            <a:prstGeom prst="rect">
              <a:avLst/>
            </a:prstGeom>
            <a:noFill/>
            <a:ln w="6350" cap="flat" cmpd="sng" algn="ctr">
              <a:solidFill>
                <a:sysClr val="window" lastClr="FFFFFF">
                  <a:lumMod val="85000"/>
                </a:sysClr>
              </a:solidFill>
              <a:prstDash val="solid"/>
              <a:miter lim="800000"/>
            </a:ln>
            <a:effectLst>
              <a:outerShdw blurRad="88900" dist="38100" dir="2700000" algn="tl" rotWithShape="0">
                <a:prstClr val="black">
                  <a:alpha val="10000"/>
                </a:prstClr>
              </a:outerShdw>
            </a:effectLst>
          </p:spPr>
          <p:txBody>
            <a:bodyPr anchor="ctr"/>
            <a:lstStyle/>
            <a:p>
              <a:pPr algn="ctr" defTabSz="680375">
                <a:defRPr/>
              </a:pPr>
              <a:endParaRPr lang="ru-RU" sz="750" kern="0" dirty="0">
                <a:solidFill>
                  <a:srgbClr val="002060"/>
                </a:solidFill>
                <a:latin typeface="Times New Roman" panose="02020603050405020304" pitchFamily="18" charset="0"/>
                <a:cs typeface="Times New Roman" panose="02020603050405020304" pitchFamily="18" charset="0"/>
              </a:endParaRPr>
            </a:p>
          </p:txBody>
        </p:sp>
      </p:grpSp>
      <p:grpSp>
        <p:nvGrpSpPr>
          <p:cNvPr id="441" name="Группа 440">
            <a:extLst>
              <a:ext uri="{FF2B5EF4-FFF2-40B4-BE49-F238E27FC236}">
                <a16:creationId xmlns:a16="http://schemas.microsoft.com/office/drawing/2014/main" xmlns="" id="{BC01C5AB-CAC6-49CF-904F-663DBA833E67}"/>
              </a:ext>
            </a:extLst>
          </p:cNvPr>
          <p:cNvGrpSpPr/>
          <p:nvPr/>
        </p:nvGrpSpPr>
        <p:grpSpPr>
          <a:xfrm>
            <a:off x="7443724" y="4127028"/>
            <a:ext cx="1289485" cy="338419"/>
            <a:chOff x="440346" y="3058911"/>
            <a:chExt cx="2521912" cy="451225"/>
          </a:xfrm>
        </p:grpSpPr>
        <p:grpSp>
          <p:nvGrpSpPr>
            <p:cNvPr id="442" name="Группа 441">
              <a:extLst>
                <a:ext uri="{FF2B5EF4-FFF2-40B4-BE49-F238E27FC236}">
                  <a16:creationId xmlns:a16="http://schemas.microsoft.com/office/drawing/2014/main" xmlns="" id="{D420BC8B-E846-4F5D-AEFD-6843791E855B}"/>
                </a:ext>
              </a:extLst>
            </p:cNvPr>
            <p:cNvGrpSpPr/>
            <p:nvPr/>
          </p:nvGrpSpPr>
          <p:grpSpPr>
            <a:xfrm>
              <a:off x="441506" y="3058911"/>
              <a:ext cx="2520752" cy="451225"/>
              <a:chOff x="4294907" y="3656841"/>
              <a:chExt cx="2523085" cy="451642"/>
            </a:xfrm>
          </p:grpSpPr>
          <p:grpSp>
            <p:nvGrpSpPr>
              <p:cNvPr id="444" name="Группа 443">
                <a:extLst>
                  <a:ext uri="{FF2B5EF4-FFF2-40B4-BE49-F238E27FC236}">
                    <a16:creationId xmlns:a16="http://schemas.microsoft.com/office/drawing/2014/main" xmlns="" id="{215BF822-A74A-4C9C-8A21-209885D5FFF7}"/>
                  </a:ext>
                </a:extLst>
              </p:cNvPr>
              <p:cNvGrpSpPr/>
              <p:nvPr/>
            </p:nvGrpSpPr>
            <p:grpSpPr>
              <a:xfrm>
                <a:off x="4310678" y="3656841"/>
                <a:ext cx="2507314" cy="451642"/>
                <a:chOff x="5243721" y="3328329"/>
                <a:chExt cx="2507314" cy="451642"/>
              </a:xfrm>
            </p:grpSpPr>
            <p:sp>
              <p:nvSpPr>
                <p:cNvPr id="446" name="Прямоугольник 445">
                  <a:extLst>
                    <a:ext uri="{FF2B5EF4-FFF2-40B4-BE49-F238E27FC236}">
                      <a16:creationId xmlns:a16="http://schemas.microsoft.com/office/drawing/2014/main" xmlns="" id="{77943F35-40DD-4E8D-8E46-D844A3A9AC57}"/>
                    </a:ext>
                  </a:extLst>
                </p:cNvPr>
                <p:cNvSpPr/>
                <p:nvPr/>
              </p:nvSpPr>
              <p:spPr>
                <a:xfrm>
                  <a:off x="5243722" y="3328329"/>
                  <a:ext cx="2507313" cy="442738"/>
                </a:xfrm>
                <a:prstGeom prst="rect">
                  <a:avLst/>
                </a:prstGeom>
                <a:solidFill>
                  <a:sysClr val="window" lastClr="FFFFFF">
                    <a:alpha val="96000"/>
                  </a:sysClr>
                </a:solidFill>
                <a:ln w="12700" cap="flat" cmpd="sng" algn="ctr">
                  <a:noFill/>
                  <a:prstDash val="solid"/>
                  <a:miter lim="800000"/>
                </a:ln>
                <a:effectLst>
                  <a:outerShdw blurRad="88900" dist="38100" dir="2700000" algn="tl" rotWithShape="0">
                    <a:prstClr val="black">
                      <a:alpha val="8000"/>
                    </a:prstClr>
                  </a:outerShdw>
                </a:effectLst>
              </p:spPr>
              <p:txBody>
                <a:bodyPr lIns="539501" tIns="0" bIns="0" rtlCol="0" anchor="ctr"/>
                <a:lstStyle/>
                <a:p>
                  <a:pPr defTabSz="680821" fontAlgn="base">
                    <a:lnSpc>
                      <a:spcPct val="90000"/>
                    </a:lnSpc>
                    <a:spcBef>
                      <a:spcPct val="0"/>
                    </a:spcBef>
                    <a:spcAft>
                      <a:spcPct val="0"/>
                    </a:spcAft>
                    <a:defRPr/>
                  </a:pPr>
                  <a:endParaRPr lang="ru-RU" sz="750"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47" name="Прямоугольник 446">
                  <a:extLst>
                    <a:ext uri="{FF2B5EF4-FFF2-40B4-BE49-F238E27FC236}">
                      <a16:creationId xmlns:a16="http://schemas.microsoft.com/office/drawing/2014/main" xmlns="" id="{71A283D8-A002-45A6-8F04-2E9C042CDE8E}"/>
                    </a:ext>
                  </a:extLst>
                </p:cNvPr>
                <p:cNvSpPr/>
                <p:nvPr/>
              </p:nvSpPr>
              <p:spPr>
                <a:xfrm>
                  <a:off x="5267846" y="3348686"/>
                  <a:ext cx="2464283" cy="431285"/>
                </a:xfrm>
                <a:prstGeom prst="rect">
                  <a:avLst/>
                </a:prstGeom>
              </p:spPr>
              <p:txBody>
                <a:bodyPr wrap="square">
                  <a:spAutoFit/>
                </a:bodyPr>
                <a:lstStyle/>
                <a:p>
                  <a:r>
                    <a:rPr lang="ru-RU" sz="750" dirty="0">
                      <a:solidFill>
                        <a:srgbClr val="002060"/>
                      </a:solidFill>
                      <a:latin typeface="Times New Roman" panose="02020603050405020304" pitchFamily="18" charset="0"/>
                      <a:cs typeface="Times New Roman" panose="02020603050405020304" pitchFamily="18" charset="0"/>
                    </a:rPr>
                    <a:t>оформление чертежей, спецификаций</a:t>
                  </a:r>
                </a:p>
              </p:txBody>
            </p:sp>
            <p:sp>
              <p:nvSpPr>
                <p:cNvPr id="448" name="TextBox 447">
                  <a:extLst>
                    <a:ext uri="{FF2B5EF4-FFF2-40B4-BE49-F238E27FC236}">
                      <a16:creationId xmlns:a16="http://schemas.microsoft.com/office/drawing/2014/main" xmlns="" id="{4103884C-15E8-4D88-8027-966C90DA9786}"/>
                    </a:ext>
                  </a:extLst>
                </p:cNvPr>
                <p:cNvSpPr txBox="1"/>
                <p:nvPr/>
              </p:nvSpPr>
              <p:spPr>
                <a:xfrm>
                  <a:off x="5243721" y="3340087"/>
                  <a:ext cx="361622" cy="277254"/>
                </a:xfrm>
                <a:prstGeom prst="rect">
                  <a:avLst/>
                </a:prstGeom>
                <a:noFill/>
              </p:spPr>
              <p:txBody>
                <a:bodyPr wrap="none" rtlCol="0">
                  <a:spAutoFit/>
                </a:bodyPr>
                <a:lstStyle/>
                <a:p>
                  <a:pPr defTabSz="685166">
                    <a:defRPr/>
                  </a:pPr>
                  <a:endParaRPr lang="ru-RU" sz="750" kern="0" dirty="0">
                    <a:solidFill>
                      <a:srgbClr val="002060"/>
                    </a:solidFill>
                    <a:latin typeface="Times New Roman" panose="02020603050405020304" pitchFamily="18" charset="0"/>
                    <a:cs typeface="Times New Roman" panose="02020603050405020304" pitchFamily="18" charset="0"/>
                  </a:endParaRPr>
                </a:p>
              </p:txBody>
            </p:sp>
          </p:grpSp>
          <p:sp>
            <p:nvSpPr>
              <p:cNvPr id="445" name="Прямоугольник 444">
                <a:extLst>
                  <a:ext uri="{FF2B5EF4-FFF2-40B4-BE49-F238E27FC236}">
                    <a16:creationId xmlns:a16="http://schemas.microsoft.com/office/drawing/2014/main" xmlns="" id="{489126E1-4133-480D-96A1-BA9387131B08}"/>
                  </a:ext>
                </a:extLst>
              </p:cNvPr>
              <p:cNvSpPr/>
              <p:nvPr/>
            </p:nvSpPr>
            <p:spPr>
              <a:xfrm>
                <a:off x="4294907" y="3668598"/>
                <a:ext cx="45761" cy="416939"/>
              </a:xfrm>
              <a:prstGeom prst="rect">
                <a:avLst/>
              </a:prstGeom>
              <a:solidFill>
                <a:srgbClr val="5B9BD5">
                  <a:lumMod val="75000"/>
                </a:srgbClr>
              </a:solidFill>
              <a:ln w="12700" cap="flat" cmpd="sng" algn="ctr">
                <a:noFill/>
                <a:prstDash val="solid"/>
                <a:miter lim="800000"/>
              </a:ln>
              <a:effectLst/>
            </p:spPr>
            <p:txBody>
              <a:bodyPr rtlCol="0" anchor="ctr"/>
              <a:lstStyle/>
              <a:p>
                <a:pPr marL="107561" defTabSz="680821" fontAlgn="base">
                  <a:lnSpc>
                    <a:spcPct val="90000"/>
                  </a:lnSpc>
                  <a:spcBef>
                    <a:spcPct val="0"/>
                  </a:spcBef>
                  <a:spcAft>
                    <a:spcPct val="0"/>
                  </a:spcAft>
                  <a:defRPr/>
                </a:pPr>
                <a:endParaRPr lang="ru-RU" sz="750" kern="0" dirty="0">
                  <a:solidFill>
                    <a:srgbClr val="002060"/>
                  </a:solidFill>
                  <a:latin typeface="Times New Roman" panose="02020603050405020304" pitchFamily="18" charset="0"/>
                  <a:cs typeface="Times New Roman" panose="02020603050405020304" pitchFamily="18" charset="0"/>
                </a:endParaRPr>
              </a:p>
            </p:txBody>
          </p:sp>
        </p:grpSp>
        <p:sp>
          <p:nvSpPr>
            <p:cNvPr id="443" name="Прямоугольник 442">
              <a:extLst>
                <a:ext uri="{FF2B5EF4-FFF2-40B4-BE49-F238E27FC236}">
                  <a16:creationId xmlns:a16="http://schemas.microsoft.com/office/drawing/2014/main" xmlns="" id="{6D5D89E8-78C5-45C5-8A69-AEB5B12532E8}"/>
                </a:ext>
              </a:extLst>
            </p:cNvPr>
            <p:cNvSpPr/>
            <p:nvPr/>
          </p:nvSpPr>
          <p:spPr bwMode="auto">
            <a:xfrm>
              <a:off x="440346" y="3064612"/>
              <a:ext cx="2513905" cy="430573"/>
            </a:xfrm>
            <a:prstGeom prst="rect">
              <a:avLst/>
            </a:prstGeom>
            <a:noFill/>
            <a:ln w="6350" cap="flat" cmpd="sng" algn="ctr">
              <a:solidFill>
                <a:sysClr val="window" lastClr="FFFFFF">
                  <a:lumMod val="85000"/>
                </a:sysClr>
              </a:solidFill>
              <a:prstDash val="solid"/>
              <a:miter lim="800000"/>
            </a:ln>
            <a:effectLst>
              <a:outerShdw blurRad="88900" dist="38100" dir="2700000" algn="tl" rotWithShape="0">
                <a:prstClr val="black">
                  <a:alpha val="10000"/>
                </a:prstClr>
              </a:outerShdw>
            </a:effectLst>
          </p:spPr>
          <p:txBody>
            <a:bodyPr anchor="ctr"/>
            <a:lstStyle/>
            <a:p>
              <a:pPr algn="ctr" defTabSz="680375">
                <a:defRPr/>
              </a:pPr>
              <a:endParaRPr lang="ru-RU" sz="750" kern="0" dirty="0">
                <a:solidFill>
                  <a:srgbClr val="002060"/>
                </a:solidFill>
                <a:latin typeface="Times New Roman" panose="02020603050405020304" pitchFamily="18" charset="0"/>
                <a:cs typeface="Times New Roman" panose="02020603050405020304" pitchFamily="18" charset="0"/>
              </a:endParaRPr>
            </a:p>
          </p:txBody>
        </p:sp>
      </p:grpSp>
      <p:grpSp>
        <p:nvGrpSpPr>
          <p:cNvPr id="449" name="Группа 448">
            <a:extLst>
              <a:ext uri="{FF2B5EF4-FFF2-40B4-BE49-F238E27FC236}">
                <a16:creationId xmlns:a16="http://schemas.microsoft.com/office/drawing/2014/main" xmlns="" id="{BC01C5AB-CAC6-49CF-904F-663DBA833E67}"/>
              </a:ext>
            </a:extLst>
          </p:cNvPr>
          <p:cNvGrpSpPr/>
          <p:nvPr/>
        </p:nvGrpSpPr>
        <p:grpSpPr>
          <a:xfrm>
            <a:off x="7437282" y="4497825"/>
            <a:ext cx="1289485" cy="331748"/>
            <a:chOff x="440346" y="3058924"/>
            <a:chExt cx="2521912" cy="442331"/>
          </a:xfrm>
        </p:grpSpPr>
        <p:grpSp>
          <p:nvGrpSpPr>
            <p:cNvPr id="450" name="Группа 449">
              <a:extLst>
                <a:ext uri="{FF2B5EF4-FFF2-40B4-BE49-F238E27FC236}">
                  <a16:creationId xmlns:a16="http://schemas.microsoft.com/office/drawing/2014/main" xmlns="" id="{D420BC8B-E846-4F5D-AEFD-6843791E855B}"/>
                </a:ext>
              </a:extLst>
            </p:cNvPr>
            <p:cNvGrpSpPr/>
            <p:nvPr/>
          </p:nvGrpSpPr>
          <p:grpSpPr>
            <a:xfrm>
              <a:off x="441506" y="3058924"/>
              <a:ext cx="2520752" cy="442331"/>
              <a:chOff x="4294907" y="3656841"/>
              <a:chExt cx="2523085" cy="442738"/>
            </a:xfrm>
          </p:grpSpPr>
          <p:grpSp>
            <p:nvGrpSpPr>
              <p:cNvPr id="452" name="Группа 451">
                <a:extLst>
                  <a:ext uri="{FF2B5EF4-FFF2-40B4-BE49-F238E27FC236}">
                    <a16:creationId xmlns:a16="http://schemas.microsoft.com/office/drawing/2014/main" xmlns="" id="{215BF822-A74A-4C9C-8A21-209885D5FFF7}"/>
                  </a:ext>
                </a:extLst>
              </p:cNvPr>
              <p:cNvGrpSpPr/>
              <p:nvPr/>
            </p:nvGrpSpPr>
            <p:grpSpPr>
              <a:xfrm>
                <a:off x="4310678" y="3656841"/>
                <a:ext cx="2507314" cy="442738"/>
                <a:chOff x="5243721" y="3328329"/>
                <a:chExt cx="2507314" cy="442738"/>
              </a:xfrm>
            </p:grpSpPr>
            <p:sp>
              <p:nvSpPr>
                <p:cNvPr id="454" name="Прямоугольник 453">
                  <a:extLst>
                    <a:ext uri="{FF2B5EF4-FFF2-40B4-BE49-F238E27FC236}">
                      <a16:creationId xmlns:a16="http://schemas.microsoft.com/office/drawing/2014/main" xmlns="" id="{77943F35-40DD-4E8D-8E46-D844A3A9AC57}"/>
                    </a:ext>
                  </a:extLst>
                </p:cNvPr>
                <p:cNvSpPr/>
                <p:nvPr/>
              </p:nvSpPr>
              <p:spPr>
                <a:xfrm>
                  <a:off x="5243722" y="3328329"/>
                  <a:ext cx="2507313" cy="442738"/>
                </a:xfrm>
                <a:prstGeom prst="rect">
                  <a:avLst/>
                </a:prstGeom>
                <a:solidFill>
                  <a:sysClr val="window" lastClr="FFFFFF">
                    <a:alpha val="96000"/>
                  </a:sysClr>
                </a:solidFill>
                <a:ln w="12700" cap="flat" cmpd="sng" algn="ctr">
                  <a:noFill/>
                  <a:prstDash val="solid"/>
                  <a:miter lim="800000"/>
                </a:ln>
                <a:effectLst>
                  <a:outerShdw blurRad="88900" dist="38100" dir="2700000" algn="tl" rotWithShape="0">
                    <a:prstClr val="black">
                      <a:alpha val="8000"/>
                    </a:prstClr>
                  </a:outerShdw>
                </a:effectLst>
              </p:spPr>
              <p:txBody>
                <a:bodyPr lIns="539501" tIns="0" bIns="0" rtlCol="0" anchor="ctr"/>
                <a:lstStyle/>
                <a:p>
                  <a:pPr defTabSz="680821" fontAlgn="base">
                    <a:lnSpc>
                      <a:spcPct val="90000"/>
                    </a:lnSpc>
                    <a:spcBef>
                      <a:spcPct val="0"/>
                    </a:spcBef>
                    <a:spcAft>
                      <a:spcPct val="0"/>
                    </a:spcAft>
                    <a:defRPr/>
                  </a:pPr>
                  <a:endParaRPr lang="ru-RU" sz="750"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55" name="Прямоугольник 454">
                  <a:extLst>
                    <a:ext uri="{FF2B5EF4-FFF2-40B4-BE49-F238E27FC236}">
                      <a16:creationId xmlns:a16="http://schemas.microsoft.com/office/drawing/2014/main" xmlns="" id="{71A283D8-A002-45A6-8F04-2E9C042CDE8E}"/>
                    </a:ext>
                  </a:extLst>
                </p:cNvPr>
                <p:cNvSpPr/>
                <p:nvPr/>
              </p:nvSpPr>
              <p:spPr>
                <a:xfrm>
                  <a:off x="5267846" y="3376186"/>
                  <a:ext cx="2464283" cy="369672"/>
                </a:xfrm>
                <a:prstGeom prst="rect">
                  <a:avLst/>
                </a:prstGeom>
              </p:spPr>
              <p:txBody>
                <a:bodyPr wrap="square">
                  <a:spAutoFit/>
                </a:bodyPr>
                <a:lstStyle/>
                <a:p>
                  <a:pPr defTabSz="680821" fontAlgn="base">
                    <a:lnSpc>
                      <a:spcPct val="80000"/>
                    </a:lnSpc>
                    <a:spcBef>
                      <a:spcPct val="0"/>
                    </a:spcBef>
                    <a:spcAft>
                      <a:spcPct val="0"/>
                    </a:spcAft>
                    <a:defRPr/>
                  </a:pPr>
                  <a:r>
                    <a:rPr lang="ru-RU" sz="750" dirty="0">
                      <a:solidFill>
                        <a:srgbClr val="002060"/>
                      </a:solidFill>
                      <a:latin typeface="Times New Roman" panose="02020603050405020304" pitchFamily="18" charset="0"/>
                      <a:cs typeface="Times New Roman" panose="02020603050405020304" pitchFamily="18" charset="0"/>
                    </a:rPr>
                    <a:t>проверка чертежей на соответствие ГОСТ</a:t>
                  </a:r>
                  <a:endParaRPr lang="ru-RU" sz="750" kern="0" dirty="0">
                    <a:solidFill>
                      <a:srgbClr val="002060"/>
                    </a:solidFill>
                    <a:latin typeface="Times New Roman" panose="02020603050405020304" pitchFamily="18" charset="0"/>
                    <a:cs typeface="Times New Roman" panose="02020603050405020304" pitchFamily="18" charset="0"/>
                  </a:endParaRPr>
                </a:p>
              </p:txBody>
            </p:sp>
            <p:sp>
              <p:nvSpPr>
                <p:cNvPr id="456" name="TextBox 455">
                  <a:extLst>
                    <a:ext uri="{FF2B5EF4-FFF2-40B4-BE49-F238E27FC236}">
                      <a16:creationId xmlns:a16="http://schemas.microsoft.com/office/drawing/2014/main" xmlns="" id="{4103884C-15E8-4D88-8027-966C90DA9786}"/>
                    </a:ext>
                  </a:extLst>
                </p:cNvPr>
                <p:cNvSpPr txBox="1"/>
                <p:nvPr/>
              </p:nvSpPr>
              <p:spPr>
                <a:xfrm>
                  <a:off x="5243721" y="3340086"/>
                  <a:ext cx="361622" cy="277254"/>
                </a:xfrm>
                <a:prstGeom prst="rect">
                  <a:avLst/>
                </a:prstGeom>
                <a:noFill/>
              </p:spPr>
              <p:txBody>
                <a:bodyPr wrap="none" rtlCol="0">
                  <a:spAutoFit/>
                </a:bodyPr>
                <a:lstStyle/>
                <a:p>
                  <a:pPr defTabSz="685166">
                    <a:defRPr/>
                  </a:pPr>
                  <a:endParaRPr lang="ru-RU" sz="750" kern="0" dirty="0">
                    <a:solidFill>
                      <a:srgbClr val="002060"/>
                    </a:solidFill>
                    <a:latin typeface="Times New Roman" panose="02020603050405020304" pitchFamily="18" charset="0"/>
                    <a:cs typeface="Times New Roman" panose="02020603050405020304" pitchFamily="18" charset="0"/>
                  </a:endParaRPr>
                </a:p>
              </p:txBody>
            </p:sp>
          </p:grpSp>
          <p:sp>
            <p:nvSpPr>
              <p:cNvPr id="453" name="Прямоугольник 452">
                <a:extLst>
                  <a:ext uri="{FF2B5EF4-FFF2-40B4-BE49-F238E27FC236}">
                    <a16:creationId xmlns:a16="http://schemas.microsoft.com/office/drawing/2014/main" xmlns="" id="{489126E1-4133-480D-96A1-BA9387131B08}"/>
                  </a:ext>
                </a:extLst>
              </p:cNvPr>
              <p:cNvSpPr/>
              <p:nvPr/>
            </p:nvSpPr>
            <p:spPr>
              <a:xfrm>
                <a:off x="4294907" y="3668598"/>
                <a:ext cx="45761" cy="416939"/>
              </a:xfrm>
              <a:prstGeom prst="rect">
                <a:avLst/>
              </a:prstGeom>
              <a:solidFill>
                <a:srgbClr val="5B9BD5">
                  <a:lumMod val="75000"/>
                </a:srgbClr>
              </a:solidFill>
              <a:ln w="12700" cap="flat" cmpd="sng" algn="ctr">
                <a:noFill/>
                <a:prstDash val="solid"/>
                <a:miter lim="800000"/>
              </a:ln>
              <a:effectLst/>
            </p:spPr>
            <p:txBody>
              <a:bodyPr rtlCol="0" anchor="ctr"/>
              <a:lstStyle/>
              <a:p>
                <a:pPr marL="107561" defTabSz="680821" fontAlgn="base">
                  <a:lnSpc>
                    <a:spcPct val="90000"/>
                  </a:lnSpc>
                  <a:spcBef>
                    <a:spcPct val="0"/>
                  </a:spcBef>
                  <a:spcAft>
                    <a:spcPct val="0"/>
                  </a:spcAft>
                  <a:defRPr/>
                </a:pPr>
                <a:endParaRPr lang="ru-RU" sz="750" kern="0" dirty="0">
                  <a:solidFill>
                    <a:srgbClr val="002060"/>
                  </a:solidFill>
                  <a:latin typeface="Times New Roman" panose="02020603050405020304" pitchFamily="18" charset="0"/>
                  <a:cs typeface="Times New Roman" panose="02020603050405020304" pitchFamily="18" charset="0"/>
                </a:endParaRPr>
              </a:p>
            </p:txBody>
          </p:sp>
        </p:grpSp>
        <p:sp>
          <p:nvSpPr>
            <p:cNvPr id="451" name="Прямоугольник 450">
              <a:extLst>
                <a:ext uri="{FF2B5EF4-FFF2-40B4-BE49-F238E27FC236}">
                  <a16:creationId xmlns:a16="http://schemas.microsoft.com/office/drawing/2014/main" xmlns="" id="{6D5D89E8-78C5-45C5-8A69-AEB5B12532E8}"/>
                </a:ext>
              </a:extLst>
            </p:cNvPr>
            <p:cNvSpPr/>
            <p:nvPr/>
          </p:nvSpPr>
          <p:spPr bwMode="auto">
            <a:xfrm>
              <a:off x="440346" y="3064612"/>
              <a:ext cx="2513904" cy="430573"/>
            </a:xfrm>
            <a:prstGeom prst="rect">
              <a:avLst/>
            </a:prstGeom>
            <a:noFill/>
            <a:ln w="6350" cap="flat" cmpd="sng" algn="ctr">
              <a:solidFill>
                <a:sysClr val="window" lastClr="FFFFFF">
                  <a:lumMod val="85000"/>
                </a:sysClr>
              </a:solidFill>
              <a:prstDash val="solid"/>
              <a:miter lim="800000"/>
            </a:ln>
            <a:effectLst>
              <a:outerShdw blurRad="88900" dist="38100" dir="2700000" algn="tl" rotWithShape="0">
                <a:prstClr val="black">
                  <a:alpha val="10000"/>
                </a:prstClr>
              </a:outerShdw>
            </a:effectLst>
          </p:spPr>
          <p:txBody>
            <a:bodyPr anchor="ctr"/>
            <a:lstStyle/>
            <a:p>
              <a:pPr algn="ctr" defTabSz="680375">
                <a:defRPr/>
              </a:pPr>
              <a:endParaRPr lang="ru-RU" sz="750" kern="0" dirty="0">
                <a:solidFill>
                  <a:srgbClr val="002060"/>
                </a:solidFill>
                <a:latin typeface="Times New Roman" panose="02020603050405020304" pitchFamily="18" charset="0"/>
                <a:cs typeface="Times New Roman" panose="02020603050405020304" pitchFamily="18" charset="0"/>
              </a:endParaRPr>
            </a:p>
          </p:txBody>
        </p:sp>
      </p:grpSp>
      <p:sp>
        <p:nvSpPr>
          <p:cNvPr id="457" name="Номер слайда 3"/>
          <p:cNvSpPr txBox="1">
            <a:spLocks/>
          </p:cNvSpPr>
          <p:nvPr/>
        </p:nvSpPr>
        <p:spPr>
          <a:xfrm>
            <a:off x="6909116" y="4812831"/>
            <a:ext cx="2133600" cy="274097"/>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ru-RU" sz="700" dirty="0" smtClean="0">
                <a:solidFill>
                  <a:srgbClr val="333333"/>
                </a:solidFill>
                <a:latin typeface="Arial" charset="0"/>
                <a:ea typeface="Arial" charset="0"/>
                <a:cs typeface="Arial" charset="0"/>
              </a:rPr>
              <a:t>18</a:t>
            </a:r>
            <a:endParaRPr lang="ru-RU" sz="700" dirty="0">
              <a:solidFill>
                <a:srgbClr val="333333"/>
              </a:solidFill>
              <a:latin typeface="Arial" charset="0"/>
              <a:ea typeface="Arial" charset="0"/>
              <a:cs typeface="Arial" charset="0"/>
            </a:endParaRPr>
          </a:p>
        </p:txBody>
      </p:sp>
      <p:pic>
        <p:nvPicPr>
          <p:cNvPr id="458" name="Рисунок 45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463970" y="166681"/>
            <a:ext cx="1296143" cy="409268"/>
          </a:xfrm>
          <a:prstGeom prst="rect">
            <a:avLst/>
          </a:prstGeom>
        </p:spPr>
      </p:pic>
    </p:spTree>
    <p:extLst>
      <p:ext uri="{BB962C8B-B14F-4D97-AF65-F5344CB8AC3E}">
        <p14:creationId xmlns:p14="http://schemas.microsoft.com/office/powerpoint/2010/main" val="7211865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Заголовок 1"/>
          <p:cNvSpPr txBox="1">
            <a:spLocks/>
          </p:cNvSpPr>
          <p:nvPr/>
        </p:nvSpPr>
        <p:spPr>
          <a:xfrm>
            <a:off x="395536" y="-156206"/>
            <a:ext cx="7496466" cy="996177"/>
          </a:xfrm>
          <a:prstGeom prst="rect">
            <a:avLst/>
          </a:prstGeom>
        </p:spPr>
        <p:txBody>
          <a:bodyPr vert="horz" lIns="144000" tIns="49709" rIns="99417" bIns="49709" rtlCol="0" anchor="ctr">
            <a:noAutofit/>
          </a:bodyPr>
          <a:lstStyle/>
          <a:p>
            <a:pPr lvl="0">
              <a:spcBef>
                <a:spcPct val="0"/>
              </a:spcBef>
            </a:pPr>
            <a:endParaRPr lang="ru-RU" sz="2400" b="1" dirty="0">
              <a:latin typeface="Arial" pitchFamily="34" charset="0"/>
              <a:cs typeface="Arial" pitchFamily="34" charset="0"/>
            </a:endParaRPr>
          </a:p>
        </p:txBody>
      </p:sp>
      <p:sp>
        <p:nvSpPr>
          <p:cNvPr id="47" name="Номер слайда 3"/>
          <p:cNvSpPr>
            <a:spLocks noGrp="1"/>
          </p:cNvSpPr>
          <p:nvPr>
            <p:ph type="sldNum" sz="quarter" idx="12"/>
          </p:nvPr>
        </p:nvSpPr>
        <p:spPr>
          <a:xfrm>
            <a:off x="6948264" y="4806379"/>
            <a:ext cx="2133600" cy="274097"/>
          </a:xfrm>
        </p:spPr>
        <p:txBody>
          <a:bodyPr/>
          <a:lstStyle/>
          <a:p>
            <a:pPr algn="r"/>
            <a:r>
              <a:rPr lang="ru-RU" sz="700" dirty="0" smtClean="0">
                <a:solidFill>
                  <a:srgbClr val="333333"/>
                </a:solidFill>
                <a:latin typeface="Arial" charset="0"/>
                <a:ea typeface="Arial" charset="0"/>
                <a:cs typeface="Arial" charset="0"/>
              </a:rPr>
              <a:t>19</a:t>
            </a:r>
            <a:endParaRPr lang="ru-RU" sz="700" dirty="0">
              <a:solidFill>
                <a:srgbClr val="333333"/>
              </a:solidFill>
              <a:latin typeface="Arial" charset="0"/>
              <a:ea typeface="Arial" charset="0"/>
              <a:cs typeface="Arial" charset="0"/>
            </a:endParaRPr>
          </a:p>
        </p:txBody>
      </p:sp>
      <p:pic>
        <p:nvPicPr>
          <p:cNvPr id="48" name="Рисунок 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7315" y="319146"/>
            <a:ext cx="1296143" cy="409268"/>
          </a:xfrm>
          <a:prstGeom prst="rect">
            <a:avLst/>
          </a:prstGeom>
        </p:spPr>
      </p:pic>
      <p:sp>
        <p:nvSpPr>
          <p:cNvPr id="7" name="Название 1"/>
          <p:cNvSpPr>
            <a:spLocks noGrp="1"/>
          </p:cNvSpPr>
          <p:nvPr>
            <p:ph type="title"/>
          </p:nvPr>
        </p:nvSpPr>
        <p:spPr>
          <a:xfrm>
            <a:off x="279119" y="280557"/>
            <a:ext cx="6957177" cy="341883"/>
          </a:xfrm>
        </p:spPr>
        <p:txBody>
          <a:bodyPr/>
          <a:lstStyle/>
          <a:p>
            <a:r>
              <a:rPr lang="ru-RU" altLang="ru-RU" sz="1600" b="1" dirty="0" smtClean="0">
                <a:solidFill>
                  <a:srgbClr val="333333"/>
                </a:solidFill>
                <a:latin typeface="+mn-lt"/>
              </a:rPr>
              <a:t>Организационно-технические задачи развития ядерного приборостроения</a:t>
            </a:r>
            <a:endParaRPr lang="ru-RU" sz="1600" b="1" dirty="0">
              <a:solidFill>
                <a:srgbClr val="333333"/>
              </a:solidFill>
              <a:latin typeface="+mn-lt"/>
            </a:endParaRPr>
          </a:p>
        </p:txBody>
      </p:sp>
      <p:sp>
        <p:nvSpPr>
          <p:cNvPr id="8" name="Text Box 4"/>
          <p:cNvSpPr txBox="1">
            <a:spLocks noChangeArrowheads="1"/>
          </p:cNvSpPr>
          <p:nvPr/>
        </p:nvSpPr>
        <p:spPr bwMode="auto">
          <a:xfrm>
            <a:off x="395536" y="721506"/>
            <a:ext cx="6837280" cy="286232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pPr algn="just" eaLnBrk="1" hangingPunct="1"/>
            <a:r>
              <a:rPr lang="ru-RU" altLang="ru-RU" sz="1200" b="1" dirty="0" smtClean="0">
                <a:solidFill>
                  <a:srgbClr val="FF0000"/>
                </a:solidFill>
                <a:latin typeface="+mn-lt"/>
              </a:rPr>
              <a:t>Повышение эффективности управления проектами ядерного приборостроения </a:t>
            </a:r>
            <a:endParaRPr lang="ru-RU" altLang="ru-RU" sz="1200" dirty="0">
              <a:latin typeface="+mn-lt"/>
            </a:endParaRPr>
          </a:p>
          <a:p>
            <a:pPr algn="just" eaLnBrk="1" hangingPunct="1"/>
            <a:r>
              <a:rPr lang="ru-RU" altLang="ru-RU" sz="1200" dirty="0">
                <a:solidFill>
                  <a:srgbClr val="002060"/>
                </a:solidFill>
                <a:latin typeface="+mn-lt"/>
              </a:rPr>
              <a:t>● улучшение </a:t>
            </a:r>
            <a:r>
              <a:rPr lang="ru-RU" altLang="ru-RU" sz="1200" dirty="0" smtClean="0">
                <a:solidFill>
                  <a:srgbClr val="002060"/>
                </a:solidFill>
                <a:latin typeface="+mn-lt"/>
              </a:rPr>
              <a:t>качества взаимодействия с проектными</a:t>
            </a:r>
            <a:r>
              <a:rPr lang="en-US" altLang="ru-RU" sz="1200" dirty="0" smtClean="0">
                <a:solidFill>
                  <a:srgbClr val="002060"/>
                </a:solidFill>
                <a:latin typeface="+mn-lt"/>
              </a:rPr>
              <a:t>, </a:t>
            </a:r>
            <a:r>
              <a:rPr lang="ru-RU" altLang="ru-RU" sz="1200" dirty="0" smtClean="0">
                <a:solidFill>
                  <a:srgbClr val="002060"/>
                </a:solidFill>
                <a:latin typeface="+mn-lt"/>
              </a:rPr>
              <a:t>уполномоченными и эксплуатирующими организациями на всех стадиях реализации проектов</a:t>
            </a:r>
            <a:r>
              <a:rPr lang="en-US" altLang="ru-RU" sz="1200" dirty="0" smtClean="0">
                <a:solidFill>
                  <a:srgbClr val="002060"/>
                </a:solidFill>
                <a:latin typeface="+mn-lt"/>
              </a:rPr>
              <a:t>;</a:t>
            </a:r>
            <a:endParaRPr lang="ru-RU" altLang="ru-RU" sz="1200" dirty="0" smtClean="0">
              <a:solidFill>
                <a:srgbClr val="002060"/>
              </a:solidFill>
              <a:latin typeface="+mn-lt"/>
            </a:endParaRPr>
          </a:p>
          <a:p>
            <a:pPr algn="just" eaLnBrk="1" hangingPunct="1"/>
            <a:r>
              <a:rPr lang="ru-RU" altLang="ru-RU" sz="1200" dirty="0">
                <a:solidFill>
                  <a:srgbClr val="002060"/>
                </a:solidFill>
                <a:latin typeface="+mn-lt"/>
              </a:rPr>
              <a:t>● внедрение </a:t>
            </a:r>
            <a:r>
              <a:rPr lang="ru-RU" altLang="ru-RU" sz="1200" dirty="0" smtClean="0">
                <a:solidFill>
                  <a:srgbClr val="002060"/>
                </a:solidFill>
                <a:latin typeface="+mn-lt"/>
              </a:rPr>
              <a:t>типовых технических решений и унификация оборудования</a:t>
            </a:r>
            <a:r>
              <a:rPr lang="en-US" altLang="ru-RU" sz="1200" dirty="0" smtClean="0">
                <a:solidFill>
                  <a:srgbClr val="002060"/>
                </a:solidFill>
                <a:latin typeface="+mn-lt"/>
              </a:rPr>
              <a:t>;</a:t>
            </a:r>
            <a:endParaRPr lang="ru-RU" altLang="ru-RU" sz="1200" dirty="0" smtClean="0">
              <a:solidFill>
                <a:srgbClr val="002060"/>
              </a:solidFill>
              <a:latin typeface="+mn-lt"/>
            </a:endParaRPr>
          </a:p>
          <a:p>
            <a:pPr algn="just" eaLnBrk="1" hangingPunct="1"/>
            <a:r>
              <a:rPr lang="ru-RU" altLang="ru-RU" sz="1200" dirty="0">
                <a:solidFill>
                  <a:srgbClr val="002060"/>
                </a:solidFill>
                <a:latin typeface="+mn-lt"/>
              </a:rPr>
              <a:t>● </a:t>
            </a:r>
            <a:r>
              <a:rPr lang="ru-RU" altLang="ru-RU" sz="1200" dirty="0" smtClean="0">
                <a:solidFill>
                  <a:srgbClr val="002060"/>
                </a:solidFill>
                <a:latin typeface="+mn-lt"/>
              </a:rPr>
              <a:t>упрощение и сокращение длительности процедур оценки соответствия во всех формах</a:t>
            </a:r>
            <a:r>
              <a:rPr lang="en-US" altLang="ru-RU" sz="1200" dirty="0" smtClean="0">
                <a:solidFill>
                  <a:srgbClr val="002060"/>
                </a:solidFill>
                <a:latin typeface="+mn-lt"/>
              </a:rPr>
              <a:t>;</a:t>
            </a:r>
            <a:endParaRPr lang="ru-RU" altLang="ru-RU" sz="1200" dirty="0" smtClean="0">
              <a:solidFill>
                <a:srgbClr val="002060"/>
              </a:solidFill>
              <a:latin typeface="+mn-lt"/>
            </a:endParaRPr>
          </a:p>
          <a:p>
            <a:pPr algn="just" eaLnBrk="1" hangingPunct="1"/>
            <a:r>
              <a:rPr lang="ru-RU" altLang="ru-RU" sz="1200" dirty="0" smtClean="0">
                <a:solidFill>
                  <a:srgbClr val="002060"/>
                </a:solidFill>
                <a:latin typeface="+mn-lt"/>
              </a:rPr>
              <a:t>● </a:t>
            </a:r>
            <a:r>
              <a:rPr lang="ru-RU" altLang="ru-RU" sz="1200" dirty="0" err="1" smtClean="0">
                <a:solidFill>
                  <a:srgbClr val="002060"/>
                </a:solidFill>
                <a:latin typeface="+mn-lt"/>
              </a:rPr>
              <a:t>межпроектная</a:t>
            </a:r>
            <a:r>
              <a:rPr lang="ru-RU" altLang="ru-RU" sz="1200" dirty="0" smtClean="0">
                <a:solidFill>
                  <a:srgbClr val="002060"/>
                </a:solidFill>
                <a:latin typeface="+mn-lt"/>
              </a:rPr>
              <a:t> унификация требований к аппаратуре и технической документации.</a:t>
            </a:r>
            <a:endParaRPr lang="ru-RU" altLang="ru-RU" sz="1200" dirty="0">
              <a:solidFill>
                <a:srgbClr val="002060"/>
              </a:solidFill>
              <a:latin typeface="+mn-lt"/>
            </a:endParaRPr>
          </a:p>
          <a:p>
            <a:pPr algn="just" eaLnBrk="1" hangingPunct="1"/>
            <a:endParaRPr lang="ru-RU" altLang="ru-RU" sz="1200" dirty="0">
              <a:latin typeface="+mn-lt"/>
            </a:endParaRPr>
          </a:p>
          <a:p>
            <a:pPr algn="just" eaLnBrk="1" hangingPunct="1"/>
            <a:r>
              <a:rPr lang="ru-RU" altLang="ru-RU" sz="1200" b="1" dirty="0" smtClean="0">
                <a:solidFill>
                  <a:srgbClr val="FF0000"/>
                </a:solidFill>
                <a:latin typeface="+mn-lt"/>
              </a:rPr>
              <a:t>Производство</a:t>
            </a:r>
          </a:p>
          <a:p>
            <a:pPr algn="just" eaLnBrk="1" hangingPunct="1"/>
            <a:r>
              <a:rPr lang="ru-RU" altLang="ru-RU" sz="1200" dirty="0" smtClean="0">
                <a:solidFill>
                  <a:srgbClr val="002060"/>
                </a:solidFill>
                <a:latin typeface="+mn-lt"/>
              </a:rPr>
              <a:t>● совершенствование механизмов производственной кооперации и материально-технического обеспечения</a:t>
            </a:r>
            <a:r>
              <a:rPr lang="en-US" altLang="ru-RU" sz="1200" dirty="0" smtClean="0">
                <a:solidFill>
                  <a:srgbClr val="002060"/>
                </a:solidFill>
                <a:latin typeface="+mn-lt"/>
              </a:rPr>
              <a:t>;</a:t>
            </a:r>
            <a:endParaRPr lang="ru-RU" altLang="ru-RU" sz="1200" dirty="0" smtClean="0">
              <a:solidFill>
                <a:srgbClr val="002060"/>
              </a:solidFill>
              <a:latin typeface="+mn-lt"/>
            </a:endParaRPr>
          </a:p>
          <a:p>
            <a:pPr algn="just" eaLnBrk="1" hangingPunct="1"/>
            <a:endParaRPr lang="ru-RU" altLang="ru-RU" sz="1200" dirty="0">
              <a:solidFill>
                <a:srgbClr val="002060"/>
              </a:solidFill>
              <a:latin typeface="+mn-lt"/>
            </a:endParaRPr>
          </a:p>
          <a:p>
            <a:pPr algn="just" eaLnBrk="1" hangingPunct="1"/>
            <a:r>
              <a:rPr lang="ru-RU" altLang="ru-RU" sz="1200" b="1" dirty="0" smtClean="0">
                <a:solidFill>
                  <a:srgbClr val="FF0000"/>
                </a:solidFill>
                <a:latin typeface="+mn-lt"/>
              </a:rPr>
              <a:t>Стандартизация</a:t>
            </a:r>
          </a:p>
          <a:p>
            <a:pPr algn="just" eaLnBrk="1" hangingPunct="1"/>
            <a:r>
              <a:rPr lang="ru-RU" altLang="ru-RU" sz="1200" dirty="0" smtClean="0">
                <a:solidFill>
                  <a:srgbClr val="002060"/>
                </a:solidFill>
              </a:rPr>
              <a:t>● </a:t>
            </a:r>
            <a:r>
              <a:rPr lang="ru-RU" sz="1200" dirty="0" smtClean="0">
                <a:solidFill>
                  <a:srgbClr val="002060"/>
                </a:solidFill>
                <a:latin typeface="+mn-lt"/>
              </a:rPr>
              <a:t>обеспечение соответствия бизнес-процессов конструирования и производства изделий ядерного приборостроения требованиям российских и международных стандартов;</a:t>
            </a:r>
          </a:p>
          <a:p>
            <a:pPr algn="just" eaLnBrk="1" hangingPunct="1"/>
            <a:r>
              <a:rPr lang="ru-RU" altLang="ru-RU" sz="1200" dirty="0" smtClean="0">
                <a:solidFill>
                  <a:srgbClr val="002060"/>
                </a:solidFill>
              </a:rPr>
              <a:t>● </a:t>
            </a:r>
            <a:r>
              <a:rPr lang="ru-RU" altLang="ru-RU" sz="1200" dirty="0" smtClean="0">
                <a:solidFill>
                  <a:srgbClr val="002060"/>
                </a:solidFill>
                <a:latin typeface="+mn-lt"/>
              </a:rPr>
              <a:t> участие российских экспертов в разработке перспективных стандартов.</a:t>
            </a:r>
            <a:endParaRPr lang="ru-RU" altLang="ru-RU" sz="1200" dirty="0">
              <a:solidFill>
                <a:srgbClr val="002060"/>
              </a:solidFill>
              <a:latin typeface="+mn-lt"/>
            </a:endParaRPr>
          </a:p>
        </p:txBody>
      </p:sp>
    </p:spTree>
    <p:extLst>
      <p:ext uri="{BB962C8B-B14F-4D97-AF65-F5344CB8AC3E}">
        <p14:creationId xmlns:p14="http://schemas.microsoft.com/office/powerpoint/2010/main" val="30249706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6085568" y="4570386"/>
            <a:ext cx="1544479" cy="274097"/>
          </a:xfrm>
        </p:spPr>
        <p:txBody>
          <a:bodyPr lIns="81075" tIns="81075" rIns="27025"/>
          <a:lstStyle/>
          <a:p>
            <a:pPr algn="r"/>
            <a:fld id="{B19B0651-EE4F-4900-A07F-96A6BFA9D0F0}" type="slidenum">
              <a:rPr lang="ru-RU" sz="525">
                <a:solidFill>
                  <a:srgbClr val="333333"/>
                </a:solidFill>
                <a:latin typeface="Arial" charset="0"/>
                <a:ea typeface="Arial" charset="0"/>
                <a:cs typeface="Arial" charset="0"/>
              </a:rPr>
              <a:pPr algn="r"/>
              <a:t>2</a:t>
            </a:fld>
            <a:endParaRPr lang="ru-RU" sz="525" dirty="0">
              <a:solidFill>
                <a:srgbClr val="333333"/>
              </a:solidFill>
              <a:latin typeface="Arial" charset="0"/>
              <a:ea typeface="Arial" charset="0"/>
              <a:cs typeface="Arial" charset="0"/>
            </a:endParaRPr>
          </a:p>
        </p:txBody>
      </p:sp>
      <p:sp>
        <p:nvSpPr>
          <p:cNvPr id="5" name="Заголовок 1"/>
          <p:cNvSpPr txBox="1">
            <a:spLocks/>
          </p:cNvSpPr>
          <p:nvPr/>
        </p:nvSpPr>
        <p:spPr>
          <a:xfrm>
            <a:off x="251520" y="125859"/>
            <a:ext cx="7185449" cy="4610513"/>
          </a:xfrm>
          <a:prstGeom prst="rect">
            <a:avLst/>
          </a:prstGeom>
        </p:spPr>
        <p:txBody>
          <a:bodyPr vert="horz" lIns="85243" tIns="42621" rIns="85243" bIns="42621" numCol="2" spcCol="540000" rtlCol="0" anchor="ctr">
            <a:noAutofit/>
          </a:bodyPr>
          <a:lstStyle/>
          <a:p>
            <a:pPr algn="just">
              <a:spcAft>
                <a:spcPts val="901"/>
              </a:spcAft>
            </a:pPr>
            <a:r>
              <a:rPr lang="ru-RU" sz="901" dirty="0" smtClean="0">
                <a:cs typeface="Arial" panose="020B0604020202020204" pitchFamily="34" charset="0"/>
              </a:rPr>
              <a:t>СНИИП </a:t>
            </a:r>
            <a:r>
              <a:rPr lang="ru-RU" sz="901" dirty="0">
                <a:cs typeface="Arial" panose="020B0604020202020204" pitchFamily="34" charset="0"/>
              </a:rPr>
              <a:t>был организован в 1952 году </a:t>
            </a:r>
            <a:r>
              <a:rPr lang="ru-RU" sz="901" dirty="0">
                <a:solidFill>
                  <a:srgbClr val="FF0000"/>
                </a:solidFill>
                <a:cs typeface="Arial" panose="020B0604020202020204" pitchFamily="34" charset="0"/>
              </a:rPr>
              <a:t>по предложению И.В. Курчатова</a:t>
            </a:r>
            <a:r>
              <a:rPr lang="ru-RU" sz="901" dirty="0">
                <a:cs typeface="Arial" panose="020B0604020202020204" pitchFamily="34" charset="0"/>
              </a:rPr>
              <a:t>. </a:t>
            </a:r>
            <a:r>
              <a:rPr lang="ru-RU" sz="901" dirty="0" smtClean="0">
                <a:cs typeface="Arial" panose="020B0604020202020204" pitchFamily="34" charset="0"/>
              </a:rPr>
              <a:t>Институт стал основоположником теоретического и практического развития направления прикладной физики, получившего в последствии  укоренившийся и в мировой практике термин «ядерное приборостроение». В процессе своей деятельности в период 60-80-х  годов прошлого века были заложены основы теории измерения ионизирующего излучения,  дозиметрии, радиометрических и спектрометрических излучения. Фундаментальное значение для ядерного приборостроения имели работы ученых Курчатовского института, Института биофизики, МИФИ, ВНИИМ им. Менделеева и др. В настоящее время можно сказать, что ядерное приборостроение продолжает развиваться, конечно фундаментальные принципы измерения, определяемые прежде статистической природой ионизирующего излучения, особенностями, присущими различным видам излучения остаются неизменными, что дает некоторым специалистам утверждать, что ничего принципиально нового создать в этом направлении уже невозможно, считаю такое утверждение в корне не верным. У </a:t>
            </a:r>
            <a:r>
              <a:rPr lang="ru-RU" sz="901" dirty="0">
                <a:cs typeface="Arial" panose="020B0604020202020204" pitchFamily="34" charset="0"/>
              </a:rPr>
              <a:t>ядерного приборостроения огромный </a:t>
            </a:r>
            <a:r>
              <a:rPr lang="ru-RU" sz="901" dirty="0" smtClean="0">
                <a:cs typeface="Arial" panose="020B0604020202020204" pitchFamily="34" charset="0"/>
              </a:rPr>
              <a:t>потенциал развития и свидетельство тому наша конференция с большим разнообразием тем докладов.  </a:t>
            </a:r>
            <a:endParaRPr lang="ru-RU" sz="901" dirty="0">
              <a:cs typeface="Arial" panose="020B0604020202020204" pitchFamily="34" charset="0"/>
            </a:endParaRPr>
          </a:p>
        </p:txBody>
      </p:sp>
      <p:sp>
        <p:nvSpPr>
          <p:cNvPr id="6" name="Заголовок 1"/>
          <p:cNvSpPr txBox="1">
            <a:spLocks/>
          </p:cNvSpPr>
          <p:nvPr/>
        </p:nvSpPr>
        <p:spPr>
          <a:xfrm>
            <a:off x="1382696" y="246815"/>
            <a:ext cx="3111046" cy="597524"/>
          </a:xfrm>
          <a:prstGeom prst="rect">
            <a:avLst/>
          </a:prstGeom>
        </p:spPr>
        <p:txBody>
          <a:bodyPr vert="horz" lIns="156745" tIns="54050" rIns="179042" bIns="89522" rtlCol="0" anchor="ctr">
            <a:noAutofit/>
          </a:bodyPr>
          <a:lstStyle/>
          <a:p>
            <a:pPr lvl="0">
              <a:spcBef>
                <a:spcPct val="0"/>
              </a:spcBef>
            </a:pPr>
            <a:endParaRPr lang="ru-RU" sz="2402" b="1" dirty="0">
              <a:solidFill>
                <a:srgbClr val="333333"/>
              </a:solidFill>
              <a:latin typeface="Arial" charset="0"/>
              <a:ea typeface="Arial" charset="0"/>
              <a:cs typeface="Arial" charset="0"/>
            </a:endParaRPr>
          </a:p>
        </p:txBody>
      </p:sp>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85314" y="90791"/>
            <a:ext cx="1273534" cy="402129"/>
          </a:xfrm>
          <a:prstGeom prst="rect">
            <a:avLst/>
          </a:prstGeom>
        </p:spPr>
      </p:pic>
      <p:sp>
        <p:nvSpPr>
          <p:cNvPr id="11" name="Заголовок 1"/>
          <p:cNvSpPr txBox="1">
            <a:spLocks/>
          </p:cNvSpPr>
          <p:nvPr/>
        </p:nvSpPr>
        <p:spPr>
          <a:xfrm>
            <a:off x="1474736" y="2237766"/>
            <a:ext cx="3097264" cy="2193234"/>
          </a:xfrm>
          <a:prstGeom prst="rect">
            <a:avLst/>
          </a:prstGeom>
        </p:spPr>
        <p:txBody>
          <a:bodyPr vert="horz" lIns="85243" tIns="42621" rIns="85243" bIns="42621" rtlCol="0" anchor="ctr">
            <a:noAutofit/>
          </a:bodyPr>
          <a:lstStyle/>
          <a:p>
            <a:pPr algn="just">
              <a:spcAft>
                <a:spcPts val="450"/>
              </a:spcAft>
            </a:pPr>
            <a:endParaRPr lang="ru-RU" sz="901" dirty="0"/>
          </a:p>
        </p:txBody>
      </p:sp>
      <p:pic>
        <p:nvPicPr>
          <p:cNvPr id="8" name="Picture 2" descr="D:\Олег\Главный корпус.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79913" y="693232"/>
            <a:ext cx="4968552" cy="43825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TextBox 1"/>
          <p:cNvSpPr txBox="1"/>
          <p:nvPr/>
        </p:nvSpPr>
        <p:spPr>
          <a:xfrm>
            <a:off x="397584" y="180133"/>
            <a:ext cx="3454336" cy="369332"/>
          </a:xfrm>
          <a:prstGeom prst="rect">
            <a:avLst/>
          </a:prstGeom>
          <a:noFill/>
        </p:spPr>
        <p:txBody>
          <a:bodyPr wrap="square" rtlCol="0">
            <a:spAutoFit/>
          </a:bodyPr>
          <a:lstStyle/>
          <a:p>
            <a:r>
              <a:rPr lang="ru-RU" dirty="0" smtClean="0"/>
              <a:t>СНИИП – 70 лет</a:t>
            </a:r>
            <a:endParaRPr lang="ru-RU" dirty="0"/>
          </a:p>
        </p:txBody>
      </p:sp>
      <p:sp>
        <p:nvSpPr>
          <p:cNvPr id="10" name="Номер слайда 3"/>
          <p:cNvSpPr txBox="1">
            <a:spLocks/>
          </p:cNvSpPr>
          <p:nvPr/>
        </p:nvSpPr>
        <p:spPr>
          <a:xfrm>
            <a:off x="6961016" y="4844483"/>
            <a:ext cx="2133600" cy="274097"/>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ru-RU" sz="700" dirty="0" smtClean="0">
                <a:solidFill>
                  <a:srgbClr val="333333"/>
                </a:solidFill>
                <a:latin typeface="Arial" charset="0"/>
                <a:ea typeface="Arial" charset="0"/>
                <a:cs typeface="Arial" charset="0"/>
              </a:rPr>
              <a:t>2</a:t>
            </a:r>
            <a:endParaRPr lang="ru-RU" sz="700" dirty="0">
              <a:solidFill>
                <a:srgbClr val="333333"/>
              </a:solidFill>
              <a:latin typeface="Arial" charset="0"/>
              <a:ea typeface="Arial" charset="0"/>
              <a:cs typeface="Arial" charset="0"/>
            </a:endParaRPr>
          </a:p>
        </p:txBody>
      </p:sp>
    </p:spTree>
    <p:extLst>
      <p:ext uri="{BB962C8B-B14F-4D97-AF65-F5344CB8AC3E}">
        <p14:creationId xmlns:p14="http://schemas.microsoft.com/office/powerpoint/2010/main" val="748036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Заголовок 1"/>
          <p:cNvSpPr txBox="1">
            <a:spLocks/>
          </p:cNvSpPr>
          <p:nvPr/>
        </p:nvSpPr>
        <p:spPr>
          <a:xfrm>
            <a:off x="323528" y="1926059"/>
            <a:ext cx="7093408" cy="2448272"/>
          </a:xfrm>
          <a:prstGeom prst="rect">
            <a:avLst/>
          </a:prstGeom>
        </p:spPr>
        <p:txBody>
          <a:bodyPr vert="horz" lIns="99417" tIns="49709" rIns="99417" bIns="49709" rtlCol="0" anchor="ctr">
            <a:noAutofit/>
          </a:bodyPr>
          <a:lstStyle/>
          <a:p>
            <a:pPr algn="ctr">
              <a:lnSpc>
                <a:spcPts val="3780"/>
              </a:lnSpc>
            </a:pPr>
            <a:endParaRPr lang="ru-RU" sz="2400" b="1" dirty="0" smtClean="0">
              <a:solidFill>
                <a:schemeClr val="tx1">
                  <a:lumMod val="75000"/>
                  <a:lumOff val="25000"/>
                </a:schemeClr>
              </a:solidFill>
              <a:latin typeface="Arial" charset="0"/>
              <a:ea typeface="Arial" charset="0"/>
              <a:cs typeface="Arial" charset="0"/>
            </a:endParaRPr>
          </a:p>
          <a:p>
            <a:pPr algn="ctr">
              <a:lnSpc>
                <a:spcPts val="3780"/>
              </a:lnSpc>
            </a:pPr>
            <a:r>
              <a:rPr lang="ru-RU" sz="2400" b="1" dirty="0" smtClean="0">
                <a:solidFill>
                  <a:schemeClr val="bg1"/>
                </a:solidFill>
                <a:latin typeface="Arial" charset="0"/>
                <a:ea typeface="Arial" charset="0"/>
                <a:cs typeface="Arial" charset="0"/>
              </a:rPr>
              <a:t>Спасибо за внимание!</a:t>
            </a:r>
          </a:p>
          <a:p>
            <a:pPr algn="ctr">
              <a:lnSpc>
                <a:spcPts val="3780"/>
              </a:lnSpc>
            </a:pPr>
            <a:endParaRPr lang="ru-RU" sz="2400" b="1" dirty="0">
              <a:solidFill>
                <a:schemeClr val="bg1"/>
              </a:solidFill>
              <a:latin typeface="Arial" charset="0"/>
              <a:ea typeface="Arial" charset="0"/>
              <a:cs typeface="Arial" charset="0"/>
            </a:endParaRPr>
          </a:p>
          <a:p>
            <a:pPr algn="ctr">
              <a:lnSpc>
                <a:spcPts val="3780"/>
              </a:lnSpc>
            </a:pPr>
            <a:endParaRPr lang="ru-RU" sz="2400" b="1" dirty="0">
              <a:solidFill>
                <a:schemeClr val="bg1"/>
              </a:solidFill>
              <a:latin typeface="Arial" charset="0"/>
              <a:ea typeface="Arial" charset="0"/>
              <a:cs typeface="Arial" charset="0"/>
            </a:endParaRPr>
          </a:p>
          <a:p>
            <a:pPr algn="ctr">
              <a:lnSpc>
                <a:spcPts val="3780"/>
              </a:lnSpc>
            </a:pPr>
            <a:endParaRPr lang="ru-RU" sz="2400" b="1"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210462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6085568" y="4570386"/>
            <a:ext cx="1544479" cy="274097"/>
          </a:xfrm>
        </p:spPr>
        <p:txBody>
          <a:bodyPr lIns="81075" tIns="81075" rIns="27025"/>
          <a:lstStyle/>
          <a:p>
            <a:pPr algn="r"/>
            <a:fld id="{B19B0651-EE4F-4900-A07F-96A6BFA9D0F0}" type="slidenum">
              <a:rPr lang="ru-RU" sz="525">
                <a:solidFill>
                  <a:srgbClr val="333333"/>
                </a:solidFill>
                <a:latin typeface="Arial" charset="0"/>
                <a:ea typeface="Arial" charset="0"/>
                <a:cs typeface="Arial" charset="0"/>
              </a:rPr>
              <a:pPr algn="r"/>
              <a:t>3</a:t>
            </a:fld>
            <a:endParaRPr lang="ru-RU" sz="525" dirty="0">
              <a:solidFill>
                <a:srgbClr val="333333"/>
              </a:solidFill>
              <a:latin typeface="Arial" charset="0"/>
              <a:ea typeface="Arial" charset="0"/>
              <a:cs typeface="Arial" charset="0"/>
            </a:endParaRPr>
          </a:p>
        </p:txBody>
      </p:sp>
      <p:sp>
        <p:nvSpPr>
          <p:cNvPr id="6" name="Заголовок 1"/>
          <p:cNvSpPr txBox="1">
            <a:spLocks/>
          </p:cNvSpPr>
          <p:nvPr/>
        </p:nvSpPr>
        <p:spPr>
          <a:xfrm>
            <a:off x="467544" y="246815"/>
            <a:ext cx="5780554" cy="521192"/>
          </a:xfrm>
          <a:prstGeom prst="rect">
            <a:avLst/>
          </a:prstGeom>
        </p:spPr>
        <p:txBody>
          <a:bodyPr vert="horz" lIns="156745" tIns="54050" rIns="179042" bIns="89522" rtlCol="0" anchor="t" anchorCtr="0">
            <a:noAutofit/>
          </a:bodyPr>
          <a:lstStyle/>
          <a:p>
            <a:pPr lvl="0" algn="ctr">
              <a:spcBef>
                <a:spcPct val="0"/>
              </a:spcBef>
            </a:pPr>
            <a:r>
              <a:rPr lang="ru-RU" sz="1400" b="1" dirty="0">
                <a:solidFill>
                  <a:srgbClr val="333333"/>
                </a:solidFill>
                <a:latin typeface="Arial" charset="0"/>
                <a:ea typeface="Arial" charset="0"/>
                <a:cs typeface="Arial" charset="0"/>
              </a:rPr>
              <a:t>Отличительные особенности </a:t>
            </a:r>
            <a:r>
              <a:rPr lang="ru-RU" sz="1400" b="1" dirty="0" smtClean="0">
                <a:solidFill>
                  <a:srgbClr val="333333"/>
                </a:solidFill>
                <a:latin typeface="Arial" charset="0"/>
                <a:ea typeface="Arial" charset="0"/>
                <a:cs typeface="Arial" charset="0"/>
              </a:rPr>
              <a:t>создания аппаратуры ядерного приборостроения </a:t>
            </a:r>
            <a:endParaRPr lang="ru-RU" sz="1400" b="1" dirty="0">
              <a:solidFill>
                <a:srgbClr val="333333"/>
              </a:solidFill>
              <a:latin typeface="Arial" charset="0"/>
              <a:ea typeface="Arial" charset="0"/>
              <a:cs typeface="Arial" charset="0"/>
            </a:endParaRPr>
          </a:p>
        </p:txBody>
      </p:sp>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04855" y="204872"/>
            <a:ext cx="1273534" cy="402129"/>
          </a:xfrm>
          <a:prstGeom prst="rect">
            <a:avLst/>
          </a:prstGeom>
        </p:spPr>
      </p:pic>
      <p:sp>
        <p:nvSpPr>
          <p:cNvPr id="8" name="Заголовок 1"/>
          <p:cNvSpPr txBox="1">
            <a:spLocks/>
          </p:cNvSpPr>
          <p:nvPr/>
        </p:nvSpPr>
        <p:spPr>
          <a:xfrm>
            <a:off x="1" y="845939"/>
            <a:ext cx="7452320" cy="2736304"/>
          </a:xfrm>
          <a:prstGeom prst="rect">
            <a:avLst/>
          </a:prstGeom>
        </p:spPr>
        <p:txBody>
          <a:bodyPr vert="horz" lIns="85243" tIns="42621" rIns="85243" bIns="42621" numCol="2" spcCol="1080000" rtlCol="0" anchor="ctr">
            <a:noAutofit/>
          </a:bodyPr>
          <a:lstStyle/>
          <a:p>
            <a:pPr marL="214513" indent="-214513" defTabSz="270525">
              <a:spcBef>
                <a:spcPts val="901"/>
              </a:spcBef>
              <a:buClr>
                <a:schemeClr val="accent1">
                  <a:lumMod val="60000"/>
                  <a:lumOff val="40000"/>
                </a:schemeClr>
              </a:buClr>
              <a:buFont typeface="Arial" panose="020B0604020202020204" pitchFamily="34" charset="0"/>
              <a:buChar char="•"/>
            </a:pPr>
            <a:r>
              <a:rPr lang="ru-RU" sz="1200" dirty="0" smtClean="0">
                <a:solidFill>
                  <a:srgbClr val="333333"/>
                </a:solidFill>
                <a:ea typeface="Arial" charset="0"/>
                <a:cs typeface="Arial" charset="0"/>
              </a:rPr>
              <a:t>Широкий диапазон измерений, достигающий 16-17 десятичных порядков;</a:t>
            </a:r>
          </a:p>
          <a:p>
            <a:pPr marL="214513" indent="-214513" defTabSz="270525">
              <a:spcBef>
                <a:spcPts val="901"/>
              </a:spcBef>
              <a:buClr>
                <a:schemeClr val="accent1">
                  <a:lumMod val="60000"/>
                  <a:lumOff val="40000"/>
                </a:schemeClr>
              </a:buClr>
              <a:buFont typeface="Arial" panose="020B0604020202020204" pitchFamily="34" charset="0"/>
              <a:buChar char="•"/>
            </a:pPr>
            <a:r>
              <a:rPr lang="ru-RU" sz="1200" dirty="0" smtClean="0">
                <a:solidFill>
                  <a:srgbClr val="333333"/>
                </a:solidFill>
                <a:ea typeface="Arial" charset="0"/>
                <a:cs typeface="Arial" charset="0"/>
              </a:rPr>
              <a:t>Высокая точность измерения, в том числе в условиях малой статистики и ВВФ, включая фоновые излучения;</a:t>
            </a:r>
          </a:p>
          <a:p>
            <a:pPr marL="214513" indent="-214513" defTabSz="270525">
              <a:spcBef>
                <a:spcPts val="901"/>
              </a:spcBef>
              <a:buClr>
                <a:schemeClr val="accent1">
                  <a:lumMod val="60000"/>
                  <a:lumOff val="40000"/>
                </a:schemeClr>
              </a:buClr>
              <a:buFont typeface="Arial" panose="020B0604020202020204" pitchFamily="34" charset="0"/>
              <a:buChar char="•"/>
            </a:pPr>
            <a:r>
              <a:rPr lang="ru-RU" sz="1200" dirty="0">
                <a:solidFill>
                  <a:srgbClr val="333333"/>
                </a:solidFill>
                <a:ea typeface="Arial" charset="0"/>
                <a:cs typeface="Arial" charset="0"/>
              </a:rPr>
              <a:t>стабильность </a:t>
            </a:r>
            <a:r>
              <a:rPr lang="ru-RU" sz="1200" dirty="0" smtClean="0">
                <a:solidFill>
                  <a:srgbClr val="333333"/>
                </a:solidFill>
                <a:ea typeface="Arial" charset="0"/>
                <a:cs typeface="Arial" charset="0"/>
              </a:rPr>
              <a:t>измерительных характеристик приборов на </a:t>
            </a:r>
            <a:r>
              <a:rPr lang="ru-RU" sz="1200" dirty="0">
                <a:solidFill>
                  <a:srgbClr val="333333"/>
                </a:solidFill>
                <a:ea typeface="Arial" charset="0"/>
                <a:cs typeface="Arial" charset="0"/>
              </a:rPr>
              <a:t>длительном периоде </a:t>
            </a:r>
            <a:r>
              <a:rPr lang="ru-RU" sz="1200" dirty="0" smtClean="0">
                <a:solidFill>
                  <a:srgbClr val="333333"/>
                </a:solidFill>
                <a:ea typeface="Arial" charset="0"/>
                <a:cs typeface="Arial" charset="0"/>
              </a:rPr>
              <a:t>эксплуатации;</a:t>
            </a:r>
          </a:p>
          <a:p>
            <a:pPr marL="214513" indent="-214513" defTabSz="270525">
              <a:spcBef>
                <a:spcPts val="901"/>
              </a:spcBef>
              <a:buClr>
                <a:schemeClr val="accent1">
                  <a:lumMod val="60000"/>
                  <a:lumOff val="40000"/>
                </a:schemeClr>
              </a:buClr>
              <a:buFont typeface="Arial" panose="020B0604020202020204" pitchFamily="34" charset="0"/>
              <a:buChar char="•"/>
            </a:pPr>
            <a:r>
              <a:rPr lang="ru-RU" sz="1200" dirty="0" smtClean="0">
                <a:solidFill>
                  <a:srgbClr val="333333"/>
                </a:solidFill>
                <a:ea typeface="Arial" charset="0"/>
                <a:cs typeface="Arial" charset="0"/>
              </a:rPr>
              <a:t>Оптимизация времени и формы представления измерительной информации с учетом характера конкретного типа объекта контроля. </a:t>
            </a:r>
          </a:p>
          <a:p>
            <a:pPr marL="214513" indent="-214513" defTabSz="270525">
              <a:spcBef>
                <a:spcPts val="901"/>
              </a:spcBef>
              <a:buClr>
                <a:schemeClr val="accent1">
                  <a:lumMod val="60000"/>
                  <a:lumOff val="40000"/>
                </a:schemeClr>
              </a:buClr>
              <a:buFont typeface="Arial" panose="020B0604020202020204" pitchFamily="34" charset="0"/>
              <a:buChar char="•"/>
            </a:pPr>
            <a:endParaRPr lang="ru-RU" sz="1200" dirty="0" smtClean="0">
              <a:solidFill>
                <a:srgbClr val="333333"/>
              </a:solidFill>
              <a:ea typeface="Arial" charset="0"/>
              <a:cs typeface="Arial" charset="0"/>
            </a:endParaRPr>
          </a:p>
          <a:p>
            <a:pPr marL="214513" indent="-214513" defTabSz="270525">
              <a:spcBef>
                <a:spcPts val="901"/>
              </a:spcBef>
              <a:buClr>
                <a:schemeClr val="accent1">
                  <a:lumMod val="60000"/>
                  <a:lumOff val="40000"/>
                </a:schemeClr>
              </a:buClr>
              <a:buFont typeface="Arial" panose="020B0604020202020204" pitchFamily="34" charset="0"/>
              <a:buChar char="•"/>
            </a:pPr>
            <a:r>
              <a:rPr lang="ru-RU" sz="1200" dirty="0" smtClean="0">
                <a:solidFill>
                  <a:srgbClr val="333333"/>
                </a:solidFill>
                <a:ea typeface="Arial" charset="0"/>
                <a:cs typeface="Arial" charset="0"/>
              </a:rPr>
              <a:t>Метрологическое обеспечение, требующее в некоторых случаях создания уникальных физических установок </a:t>
            </a:r>
            <a:endParaRPr lang="ru-RU" sz="1200" dirty="0">
              <a:solidFill>
                <a:srgbClr val="333333"/>
              </a:solidFill>
              <a:ea typeface="Arial" charset="0"/>
              <a:cs typeface="Arial" charset="0"/>
            </a:endParaRPr>
          </a:p>
          <a:p>
            <a:pPr marL="214513" indent="-214513" defTabSz="270525">
              <a:spcBef>
                <a:spcPts val="901"/>
              </a:spcBef>
              <a:buClr>
                <a:schemeClr val="accent1">
                  <a:lumMod val="60000"/>
                  <a:lumOff val="40000"/>
                </a:schemeClr>
              </a:buClr>
              <a:buFont typeface="Arial" panose="020B0604020202020204" pitchFamily="34" charset="0"/>
              <a:buChar char="•"/>
            </a:pPr>
            <a:r>
              <a:rPr lang="ru-RU" sz="1200" dirty="0" smtClean="0">
                <a:solidFill>
                  <a:srgbClr val="333333"/>
                </a:solidFill>
                <a:ea typeface="Arial" charset="0"/>
                <a:cs typeface="Arial" charset="0"/>
              </a:rPr>
              <a:t>Необходимость обеспечения устойчивости </a:t>
            </a:r>
            <a:r>
              <a:rPr lang="ru-RU" sz="1200" dirty="0">
                <a:solidFill>
                  <a:srgbClr val="333333"/>
                </a:solidFill>
                <a:ea typeface="Arial" charset="0"/>
                <a:cs typeface="Arial" charset="0"/>
              </a:rPr>
              <a:t>и стойкость к внешним </a:t>
            </a:r>
            <a:r>
              <a:rPr lang="ru-RU" sz="1200" dirty="0" smtClean="0">
                <a:solidFill>
                  <a:srgbClr val="333333"/>
                </a:solidFill>
                <a:ea typeface="Arial" charset="0"/>
                <a:cs typeface="Arial" charset="0"/>
              </a:rPr>
              <a:t>воздействиям, также в некоторых случаях уникальных, распространяющихся только на аппаратуру данного класса.</a:t>
            </a:r>
            <a:endParaRPr lang="ru-RU" sz="1200" dirty="0">
              <a:solidFill>
                <a:srgbClr val="333333"/>
              </a:solidFill>
              <a:ea typeface="Arial" charset="0"/>
              <a:cs typeface="Arial" charset="0"/>
            </a:endParaRPr>
          </a:p>
          <a:p>
            <a:pPr marL="214513" indent="-214513" defTabSz="270525">
              <a:spcBef>
                <a:spcPts val="901"/>
              </a:spcBef>
              <a:buClr>
                <a:schemeClr val="accent1">
                  <a:lumMod val="60000"/>
                  <a:lumOff val="40000"/>
                </a:schemeClr>
              </a:buClr>
              <a:buFont typeface="Arial" panose="020B0604020202020204" pitchFamily="34" charset="0"/>
              <a:buChar char="•"/>
            </a:pPr>
            <a:r>
              <a:rPr lang="ru-RU" sz="1200" dirty="0" smtClean="0">
                <a:solidFill>
                  <a:srgbClr val="333333"/>
                </a:solidFill>
                <a:ea typeface="Arial" charset="0"/>
                <a:cs typeface="Arial" charset="0"/>
              </a:rPr>
              <a:t>Высокая надежность</a:t>
            </a:r>
          </a:p>
        </p:txBody>
      </p:sp>
      <p:sp>
        <p:nvSpPr>
          <p:cNvPr id="7" name="Прямоугольник 6"/>
          <p:cNvSpPr/>
          <p:nvPr/>
        </p:nvSpPr>
        <p:spPr>
          <a:xfrm>
            <a:off x="216023" y="3726259"/>
            <a:ext cx="7488832" cy="1200329"/>
          </a:xfrm>
          <a:prstGeom prst="rect">
            <a:avLst/>
          </a:prstGeom>
          <a:solidFill>
            <a:schemeClr val="accent1">
              <a:lumMod val="20000"/>
              <a:lumOff val="80000"/>
            </a:schemeClr>
          </a:solidFill>
        </p:spPr>
        <p:txBody>
          <a:bodyPr wrap="square">
            <a:spAutoFit/>
          </a:bodyPr>
          <a:lstStyle/>
          <a:p>
            <a:r>
              <a:rPr lang="ru-RU" sz="1200" dirty="0">
                <a:solidFill>
                  <a:srgbClr val="FF0000"/>
                </a:solidFill>
                <a:ea typeface="Calibri" panose="020F0502020204030204" pitchFamily="34" charset="0"/>
              </a:rPr>
              <a:t>Начиная с 1960-х годов </a:t>
            </a:r>
            <a:r>
              <a:rPr lang="ru-RU" sz="1200" dirty="0" smtClean="0">
                <a:solidFill>
                  <a:srgbClr val="FF0000"/>
                </a:solidFill>
                <a:ea typeface="Calibri" panose="020F0502020204030204" pitchFamily="34" charset="0"/>
              </a:rPr>
              <a:t>при разработке новых приборов и комплексов была реализована эффективная практика: первым этапом были научно-исследовательской </a:t>
            </a:r>
            <a:r>
              <a:rPr lang="ru-RU" sz="1200" dirty="0">
                <a:solidFill>
                  <a:srgbClr val="FF0000"/>
                </a:solidFill>
                <a:ea typeface="Calibri" panose="020F0502020204030204" pitchFamily="34" charset="0"/>
              </a:rPr>
              <a:t>работы по </a:t>
            </a:r>
            <a:r>
              <a:rPr lang="ru-RU" sz="1200" dirty="0" smtClean="0">
                <a:solidFill>
                  <a:srgbClr val="FF0000"/>
                </a:solidFill>
                <a:ea typeface="Calibri" panose="020F0502020204030204" pitchFamily="34" charset="0"/>
              </a:rPr>
              <a:t>совершенствованию или разработке новых  </a:t>
            </a:r>
            <a:r>
              <a:rPr lang="ru-RU" sz="1200" dirty="0">
                <a:solidFill>
                  <a:srgbClr val="FF0000"/>
                </a:solidFill>
                <a:ea typeface="Calibri" panose="020F0502020204030204" pitchFamily="34" charset="0"/>
              </a:rPr>
              <a:t>методик измерений радиационных параметров, уточнению диапазонов регистрируемых величин</a:t>
            </a:r>
            <a:r>
              <a:rPr lang="ru-RU" sz="1200" dirty="0" smtClean="0">
                <a:solidFill>
                  <a:srgbClr val="FF0000"/>
                </a:solidFill>
                <a:ea typeface="Calibri" panose="020F0502020204030204" pitchFamily="34" charset="0"/>
              </a:rPr>
              <a:t>, а уже после этого -  выбор </a:t>
            </a:r>
            <a:r>
              <a:rPr lang="ru-RU" sz="1200" dirty="0">
                <a:solidFill>
                  <a:srgbClr val="FF0000"/>
                </a:solidFill>
                <a:ea typeface="Calibri" panose="020F0502020204030204" pitchFamily="34" charset="0"/>
              </a:rPr>
              <a:t>элементной </a:t>
            </a:r>
            <a:r>
              <a:rPr lang="ru-RU" sz="1200" dirty="0" smtClean="0">
                <a:solidFill>
                  <a:srgbClr val="FF0000"/>
                </a:solidFill>
                <a:ea typeface="Calibri" panose="020F0502020204030204" pitchFamily="34" charset="0"/>
              </a:rPr>
              <a:t>базы, </a:t>
            </a:r>
            <a:r>
              <a:rPr lang="ru-RU" sz="1200" dirty="0">
                <a:solidFill>
                  <a:srgbClr val="FF0000"/>
                </a:solidFill>
                <a:ea typeface="Calibri" panose="020F0502020204030204" pitchFamily="34" charset="0"/>
              </a:rPr>
              <a:t>структурного построения аппаратурных </a:t>
            </a:r>
            <a:r>
              <a:rPr lang="ru-RU" sz="1200" dirty="0" smtClean="0">
                <a:solidFill>
                  <a:srgbClr val="FF0000"/>
                </a:solidFill>
                <a:ea typeface="Calibri" panose="020F0502020204030204" pitchFamily="34" charset="0"/>
              </a:rPr>
              <a:t>средств. Ключевым условием было повышение </a:t>
            </a:r>
            <a:r>
              <a:rPr lang="ru-RU" sz="1200" dirty="0">
                <a:solidFill>
                  <a:srgbClr val="FF0000"/>
                </a:solidFill>
                <a:ea typeface="Calibri" panose="020F0502020204030204" pitchFamily="34" charset="0"/>
              </a:rPr>
              <a:t>надежности </a:t>
            </a:r>
            <a:r>
              <a:rPr lang="ru-RU" sz="1200" dirty="0" smtClean="0">
                <a:solidFill>
                  <a:srgbClr val="FF0000"/>
                </a:solidFill>
                <a:ea typeface="Calibri" panose="020F0502020204030204" pitchFamily="34" charset="0"/>
              </a:rPr>
              <a:t>аппаратуры, увеличение </a:t>
            </a:r>
            <a:r>
              <a:rPr lang="ru-RU" sz="1200" dirty="0">
                <a:solidFill>
                  <a:srgbClr val="FF0000"/>
                </a:solidFill>
                <a:ea typeface="Calibri" panose="020F0502020204030204" pitchFamily="34" charset="0"/>
              </a:rPr>
              <a:t>ресурса и </a:t>
            </a:r>
            <a:r>
              <a:rPr lang="ru-RU" sz="1200" dirty="0" smtClean="0">
                <a:solidFill>
                  <a:srgbClr val="FF0000"/>
                </a:solidFill>
                <a:ea typeface="Calibri" panose="020F0502020204030204" pitchFamily="34" charset="0"/>
              </a:rPr>
              <a:t>качественное улучшение </a:t>
            </a:r>
            <a:r>
              <a:rPr lang="ru-RU" sz="1200" dirty="0">
                <a:solidFill>
                  <a:srgbClr val="FF0000"/>
                </a:solidFill>
                <a:ea typeface="Calibri" panose="020F0502020204030204" pitchFamily="34" charset="0"/>
              </a:rPr>
              <a:t>показателей назначения.</a:t>
            </a:r>
            <a:endParaRPr lang="ru-RU" sz="1200" dirty="0">
              <a:solidFill>
                <a:srgbClr val="FF0000"/>
              </a:solidFill>
            </a:endParaRPr>
          </a:p>
        </p:txBody>
      </p:sp>
      <p:sp>
        <p:nvSpPr>
          <p:cNvPr id="10" name="Номер слайда 3"/>
          <p:cNvSpPr txBox="1">
            <a:spLocks/>
          </p:cNvSpPr>
          <p:nvPr/>
        </p:nvSpPr>
        <p:spPr>
          <a:xfrm>
            <a:off x="6884400" y="4796400"/>
            <a:ext cx="2133600" cy="274097"/>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ru-RU" sz="700" dirty="0">
                <a:solidFill>
                  <a:srgbClr val="333333"/>
                </a:solidFill>
                <a:latin typeface="Arial" charset="0"/>
                <a:ea typeface="Arial" charset="0"/>
                <a:cs typeface="Arial" charset="0"/>
              </a:rPr>
              <a:t>3</a:t>
            </a:r>
          </a:p>
        </p:txBody>
      </p:sp>
    </p:spTree>
    <p:extLst>
      <p:ext uri="{BB962C8B-B14F-4D97-AF65-F5344CB8AC3E}">
        <p14:creationId xmlns:p14="http://schemas.microsoft.com/office/powerpoint/2010/main" val="28079293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Заголовок 1"/>
          <p:cNvSpPr txBox="1">
            <a:spLocks/>
          </p:cNvSpPr>
          <p:nvPr/>
        </p:nvSpPr>
        <p:spPr>
          <a:xfrm>
            <a:off x="387902" y="38702"/>
            <a:ext cx="7496466" cy="996177"/>
          </a:xfrm>
          <a:prstGeom prst="rect">
            <a:avLst/>
          </a:prstGeom>
        </p:spPr>
        <p:txBody>
          <a:bodyPr vert="horz" lIns="144000" tIns="49709" rIns="99417" bIns="49709" rtlCol="0" anchor="ctr">
            <a:noAutofit/>
          </a:bodyPr>
          <a:lstStyle/>
          <a:p>
            <a:pPr lvl="0">
              <a:spcBef>
                <a:spcPct val="0"/>
              </a:spcBef>
            </a:pPr>
            <a:endParaRPr lang="ru-RU" sz="2400" b="1" dirty="0">
              <a:latin typeface="Arial" pitchFamily="34" charset="0"/>
              <a:cs typeface="Arial" pitchFamily="34" charset="0"/>
            </a:endParaRPr>
          </a:p>
        </p:txBody>
      </p:sp>
      <p:pic>
        <p:nvPicPr>
          <p:cNvPr id="48" name="Рисунок 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7315" y="319146"/>
            <a:ext cx="1296143" cy="409268"/>
          </a:xfrm>
          <a:prstGeom prst="rect">
            <a:avLst/>
          </a:prstGeom>
        </p:spPr>
      </p:pic>
      <p:sp>
        <p:nvSpPr>
          <p:cNvPr id="93" name="Rectangle 89"/>
          <p:cNvSpPr>
            <a:spLocks noChangeArrowheads="1"/>
          </p:cNvSpPr>
          <p:nvPr/>
        </p:nvSpPr>
        <p:spPr bwMode="auto">
          <a:xfrm>
            <a:off x="755576" y="2362434"/>
            <a:ext cx="2232372" cy="800100"/>
          </a:xfrm>
          <a:prstGeom prst="rect">
            <a:avLst/>
          </a:prstGeom>
          <a:solidFill>
            <a:srgbClr val="FFFFFF"/>
          </a:solidFill>
          <a:ln w="9525">
            <a:solidFill>
              <a:srgbClr val="000000"/>
            </a:solidFill>
            <a:miter lim="800000"/>
            <a:headEnd/>
            <a:tailEnd/>
          </a:ln>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pPr algn="ctr" eaLnBrk="1" hangingPunct="1"/>
            <a:r>
              <a:rPr lang="ru-RU" altLang="ru-RU" sz="1200" b="1" dirty="0">
                <a:solidFill>
                  <a:srgbClr val="002060"/>
                </a:solidFill>
                <a:latin typeface="+mn-lt"/>
                <a:cs typeface="Times New Roman" pitchFamily="18" charset="0"/>
              </a:rPr>
              <a:t>Радиометры и радиометрические установки</a:t>
            </a:r>
            <a:endParaRPr lang="ru-RU" altLang="ru-RU" sz="1200" b="1" dirty="0">
              <a:solidFill>
                <a:srgbClr val="002060"/>
              </a:solidFill>
              <a:latin typeface="+mn-lt"/>
            </a:endParaRPr>
          </a:p>
        </p:txBody>
      </p:sp>
      <p:sp>
        <p:nvSpPr>
          <p:cNvPr id="94" name="Rectangle 83"/>
          <p:cNvSpPr>
            <a:spLocks noChangeArrowheads="1"/>
          </p:cNvSpPr>
          <p:nvPr/>
        </p:nvSpPr>
        <p:spPr bwMode="auto">
          <a:xfrm>
            <a:off x="3132411" y="2362434"/>
            <a:ext cx="2303462" cy="792163"/>
          </a:xfrm>
          <a:prstGeom prst="rect">
            <a:avLst/>
          </a:prstGeom>
          <a:solidFill>
            <a:srgbClr val="FFFFFF"/>
          </a:solidFill>
          <a:ln w="9525">
            <a:solidFill>
              <a:srgbClr val="000000"/>
            </a:solidFill>
            <a:miter lim="800000"/>
            <a:headEnd/>
            <a:tailEnd/>
          </a:ln>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pPr algn="ctr" eaLnBrk="1" hangingPunct="1"/>
            <a:r>
              <a:rPr lang="ru-RU" altLang="ru-RU" sz="1200" b="1">
                <a:solidFill>
                  <a:srgbClr val="002060"/>
                </a:solidFill>
                <a:latin typeface="+mn-lt"/>
                <a:cs typeface="Times New Roman" pitchFamily="18" charset="0"/>
              </a:rPr>
              <a:t>Дозиметры и дозиметрические системы</a:t>
            </a:r>
            <a:endParaRPr lang="ru-RU" altLang="ru-RU" sz="1200" b="1">
              <a:solidFill>
                <a:srgbClr val="002060"/>
              </a:solidFill>
              <a:latin typeface="+mn-lt"/>
            </a:endParaRPr>
          </a:p>
        </p:txBody>
      </p:sp>
      <p:sp>
        <p:nvSpPr>
          <p:cNvPr id="95" name="Rectangle 79"/>
          <p:cNvSpPr>
            <a:spLocks noChangeArrowheads="1"/>
          </p:cNvSpPr>
          <p:nvPr/>
        </p:nvSpPr>
        <p:spPr bwMode="auto">
          <a:xfrm>
            <a:off x="5580336" y="2362434"/>
            <a:ext cx="2016125" cy="792163"/>
          </a:xfrm>
          <a:prstGeom prst="rect">
            <a:avLst/>
          </a:prstGeom>
          <a:solidFill>
            <a:srgbClr val="FFFFFF"/>
          </a:solidFill>
          <a:ln w="9525">
            <a:solidFill>
              <a:srgbClr val="000000"/>
            </a:solidFill>
            <a:miter lim="800000"/>
            <a:headEnd/>
            <a:tailEnd/>
          </a:ln>
        </p:spPr>
        <p:txBody>
          <a:bodyPr lIns="54000" rIns="5400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pPr algn="ctr" eaLnBrk="1" hangingPunct="1"/>
            <a:r>
              <a:rPr lang="ru-RU" altLang="ru-RU" sz="1200" b="1">
                <a:solidFill>
                  <a:srgbClr val="002060"/>
                </a:solidFill>
                <a:latin typeface="+mn-lt"/>
                <a:cs typeface="Times New Roman" pitchFamily="18" charset="0"/>
              </a:rPr>
              <a:t>Спектрометры и спектрометрические комплексы</a:t>
            </a:r>
            <a:endParaRPr lang="ru-RU" altLang="ru-RU" sz="1200" b="1">
              <a:solidFill>
                <a:srgbClr val="002060"/>
              </a:solidFill>
              <a:latin typeface="+mn-lt"/>
            </a:endParaRPr>
          </a:p>
        </p:txBody>
      </p:sp>
      <p:sp>
        <p:nvSpPr>
          <p:cNvPr id="96" name="Rectangle 78"/>
          <p:cNvSpPr>
            <a:spLocks noChangeArrowheads="1"/>
          </p:cNvSpPr>
          <p:nvPr/>
        </p:nvSpPr>
        <p:spPr bwMode="auto">
          <a:xfrm>
            <a:off x="5580336" y="851134"/>
            <a:ext cx="2016125" cy="647700"/>
          </a:xfrm>
          <a:prstGeom prst="rect">
            <a:avLst/>
          </a:prstGeom>
          <a:solidFill>
            <a:srgbClr val="FFFFFF"/>
          </a:solidFill>
          <a:ln w="9525">
            <a:solidFill>
              <a:srgbClr val="000000"/>
            </a:solidFill>
            <a:miter lim="800000"/>
            <a:headEnd/>
            <a:tailEnd/>
          </a:ln>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pPr algn="ctr" eaLnBrk="1" hangingPunct="1"/>
            <a:r>
              <a:rPr lang="ru-RU" altLang="ru-RU" sz="1200" b="1">
                <a:solidFill>
                  <a:srgbClr val="002060"/>
                </a:solidFill>
                <a:latin typeface="+mn-lt"/>
                <a:cs typeface="Times New Roman" pitchFamily="18" charset="0"/>
              </a:rPr>
              <a:t>Системы радиационного</a:t>
            </a:r>
            <a:r>
              <a:rPr lang="en-US" altLang="ru-RU" sz="1200" b="1">
                <a:solidFill>
                  <a:srgbClr val="002060"/>
                </a:solidFill>
                <a:latin typeface="+mn-lt"/>
                <a:cs typeface="Times New Roman" pitchFamily="18" charset="0"/>
              </a:rPr>
              <a:t> </a:t>
            </a:r>
            <a:r>
              <a:rPr lang="ru-RU" altLang="ru-RU" sz="1200" b="1">
                <a:solidFill>
                  <a:srgbClr val="002060"/>
                </a:solidFill>
                <a:latin typeface="+mn-lt"/>
                <a:cs typeface="Times New Roman" pitchFamily="18" charset="0"/>
              </a:rPr>
              <a:t>контроля </a:t>
            </a:r>
            <a:endParaRPr lang="ru-RU" altLang="ru-RU" sz="1200" b="1">
              <a:solidFill>
                <a:srgbClr val="002060"/>
              </a:solidFill>
              <a:latin typeface="+mn-lt"/>
            </a:endParaRPr>
          </a:p>
        </p:txBody>
      </p:sp>
      <p:sp>
        <p:nvSpPr>
          <p:cNvPr id="97" name="Rectangle 77"/>
          <p:cNvSpPr>
            <a:spLocks noChangeArrowheads="1"/>
          </p:cNvSpPr>
          <p:nvPr/>
        </p:nvSpPr>
        <p:spPr bwMode="auto">
          <a:xfrm>
            <a:off x="900386" y="851134"/>
            <a:ext cx="2160587" cy="647700"/>
          </a:xfrm>
          <a:prstGeom prst="rect">
            <a:avLst/>
          </a:prstGeom>
          <a:solidFill>
            <a:srgbClr val="FFFFFF"/>
          </a:solidFill>
          <a:ln w="9525">
            <a:solidFill>
              <a:srgbClr val="000000"/>
            </a:solidFill>
            <a:miter lim="800000"/>
            <a:headEnd/>
            <a:tailEnd/>
          </a:ln>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pPr algn="ctr" eaLnBrk="1" hangingPunct="1"/>
            <a:r>
              <a:rPr lang="ru-RU" altLang="ru-RU" sz="1200" b="1" dirty="0">
                <a:solidFill>
                  <a:srgbClr val="002060"/>
                </a:solidFill>
                <a:latin typeface="+mn-lt"/>
                <a:cs typeface="Times New Roman" pitchFamily="18" charset="0"/>
              </a:rPr>
              <a:t>Системы контроля и управления реакторными установками</a:t>
            </a:r>
            <a:endParaRPr lang="ru-RU" altLang="ru-RU" sz="1200" b="1" dirty="0">
              <a:solidFill>
                <a:srgbClr val="002060"/>
              </a:solidFill>
              <a:latin typeface="+mn-lt"/>
            </a:endParaRPr>
          </a:p>
        </p:txBody>
      </p:sp>
      <p:sp>
        <p:nvSpPr>
          <p:cNvPr id="98" name="Text Box 112"/>
          <p:cNvSpPr txBox="1">
            <a:spLocks noChangeArrowheads="1"/>
          </p:cNvSpPr>
          <p:nvPr/>
        </p:nvSpPr>
        <p:spPr bwMode="auto">
          <a:xfrm>
            <a:off x="3275286" y="1282934"/>
            <a:ext cx="13684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pPr algn="ctr" eaLnBrk="1" hangingPunct="1">
              <a:spcBef>
                <a:spcPct val="50000"/>
              </a:spcBef>
            </a:pPr>
            <a:endParaRPr lang="ru-RU" altLang="ru-RU" sz="1200"/>
          </a:p>
        </p:txBody>
      </p:sp>
      <p:sp>
        <p:nvSpPr>
          <p:cNvPr id="99" name="Text Box 114"/>
          <p:cNvSpPr txBox="1">
            <a:spLocks noChangeArrowheads="1"/>
          </p:cNvSpPr>
          <p:nvPr/>
        </p:nvSpPr>
        <p:spPr bwMode="auto">
          <a:xfrm>
            <a:off x="3203848" y="851134"/>
            <a:ext cx="2232025" cy="6492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pPr algn="ctr" eaLnBrk="1" hangingPunct="1"/>
            <a:r>
              <a:rPr lang="ru-RU" altLang="ru-RU" sz="1200" b="1" dirty="0">
                <a:solidFill>
                  <a:srgbClr val="002060"/>
                </a:solidFill>
                <a:latin typeface="+mn-lt"/>
              </a:rPr>
              <a:t>Системы технологического контроля</a:t>
            </a:r>
          </a:p>
          <a:p>
            <a:pPr algn="ctr" eaLnBrk="1" hangingPunct="1"/>
            <a:endParaRPr lang="ru-RU" altLang="ru-RU" sz="1200" b="1" dirty="0">
              <a:solidFill>
                <a:srgbClr val="002060"/>
              </a:solidFill>
              <a:latin typeface="+mn-lt"/>
            </a:endParaRPr>
          </a:p>
        </p:txBody>
      </p:sp>
      <p:sp>
        <p:nvSpPr>
          <p:cNvPr id="100" name="Line 115"/>
          <p:cNvSpPr>
            <a:spLocks noChangeShapeType="1"/>
          </p:cNvSpPr>
          <p:nvPr/>
        </p:nvSpPr>
        <p:spPr bwMode="auto">
          <a:xfrm>
            <a:off x="1908448" y="1498834"/>
            <a:ext cx="0" cy="431800"/>
          </a:xfrm>
          <a:prstGeom prst="line">
            <a:avLst/>
          </a:prstGeom>
          <a:noFill/>
          <a:ln w="57150">
            <a:solidFill>
              <a:schemeClr val="accent2"/>
            </a:solidFill>
            <a:round/>
            <a:headEnd type="triangle" w="med" len="med"/>
            <a:tailEnd/>
          </a:ln>
          <a:extLst>
            <a:ext uri="{909E8E84-426E-40DD-AFC4-6F175D3DCCD1}">
              <a14:hiddenFill xmlns:a14="http://schemas.microsoft.com/office/drawing/2010/main">
                <a:noFill/>
              </a14:hiddenFill>
            </a:ext>
          </a:extLst>
        </p:spPr>
        <p:txBody>
          <a:bodyPr/>
          <a:lstStyle/>
          <a:p>
            <a:pPr algn="ctr"/>
            <a:endParaRPr lang="ru-RU" sz="1200"/>
          </a:p>
        </p:txBody>
      </p:sp>
      <p:sp>
        <p:nvSpPr>
          <p:cNvPr id="101" name="Line 116"/>
          <p:cNvSpPr>
            <a:spLocks noChangeShapeType="1"/>
          </p:cNvSpPr>
          <p:nvPr/>
        </p:nvSpPr>
        <p:spPr bwMode="auto">
          <a:xfrm>
            <a:off x="4356373" y="1498834"/>
            <a:ext cx="0" cy="431800"/>
          </a:xfrm>
          <a:prstGeom prst="line">
            <a:avLst/>
          </a:prstGeom>
          <a:noFill/>
          <a:ln w="57150">
            <a:solidFill>
              <a:schemeClr val="accent2"/>
            </a:solidFill>
            <a:round/>
            <a:headEnd type="triangle" w="med" len="med"/>
            <a:tailEnd/>
          </a:ln>
          <a:extLst>
            <a:ext uri="{909E8E84-426E-40DD-AFC4-6F175D3DCCD1}">
              <a14:hiddenFill xmlns:a14="http://schemas.microsoft.com/office/drawing/2010/main">
                <a:noFill/>
              </a14:hiddenFill>
            </a:ext>
          </a:extLst>
        </p:spPr>
        <p:txBody>
          <a:bodyPr/>
          <a:lstStyle/>
          <a:p>
            <a:pPr algn="ctr"/>
            <a:endParaRPr lang="ru-RU" sz="1200"/>
          </a:p>
        </p:txBody>
      </p:sp>
      <p:sp>
        <p:nvSpPr>
          <p:cNvPr id="102" name="Line 117"/>
          <p:cNvSpPr>
            <a:spLocks noChangeShapeType="1"/>
          </p:cNvSpPr>
          <p:nvPr/>
        </p:nvSpPr>
        <p:spPr bwMode="auto">
          <a:xfrm>
            <a:off x="6588398" y="1498834"/>
            <a:ext cx="0" cy="431800"/>
          </a:xfrm>
          <a:prstGeom prst="line">
            <a:avLst/>
          </a:prstGeom>
          <a:noFill/>
          <a:ln w="57150">
            <a:solidFill>
              <a:schemeClr val="folHlink"/>
            </a:solidFill>
            <a:round/>
            <a:headEnd type="triangle" w="med" len="med"/>
            <a:tailEnd/>
          </a:ln>
          <a:extLst>
            <a:ext uri="{909E8E84-426E-40DD-AFC4-6F175D3DCCD1}">
              <a14:hiddenFill xmlns:a14="http://schemas.microsoft.com/office/drawing/2010/main">
                <a:noFill/>
              </a14:hiddenFill>
            </a:ext>
          </a:extLst>
        </p:spPr>
        <p:txBody>
          <a:bodyPr/>
          <a:lstStyle/>
          <a:p>
            <a:pPr algn="ctr"/>
            <a:endParaRPr lang="ru-RU" sz="1200"/>
          </a:p>
        </p:txBody>
      </p:sp>
      <p:sp>
        <p:nvSpPr>
          <p:cNvPr id="103" name="Line 118"/>
          <p:cNvSpPr>
            <a:spLocks noChangeShapeType="1"/>
          </p:cNvSpPr>
          <p:nvPr/>
        </p:nvSpPr>
        <p:spPr bwMode="auto">
          <a:xfrm>
            <a:off x="1908448" y="1930634"/>
            <a:ext cx="4679950" cy="0"/>
          </a:xfrm>
          <a:prstGeom prst="line">
            <a:avLst/>
          </a:prstGeom>
          <a:noFill/>
          <a:ln w="76200">
            <a:solidFill>
              <a:schemeClr val="hlink"/>
            </a:solidFill>
            <a:round/>
            <a:headEnd/>
            <a:tailEnd/>
          </a:ln>
          <a:extLst>
            <a:ext uri="{909E8E84-426E-40DD-AFC4-6F175D3DCCD1}">
              <a14:hiddenFill xmlns:a14="http://schemas.microsoft.com/office/drawing/2010/main">
                <a:noFill/>
              </a14:hiddenFill>
            </a:ext>
          </a:extLst>
        </p:spPr>
        <p:txBody>
          <a:bodyPr/>
          <a:lstStyle/>
          <a:p>
            <a:pPr algn="ctr"/>
            <a:endParaRPr lang="ru-RU" sz="1200"/>
          </a:p>
        </p:txBody>
      </p:sp>
      <p:sp>
        <p:nvSpPr>
          <p:cNvPr id="104" name="Line 119"/>
          <p:cNvSpPr>
            <a:spLocks noChangeShapeType="1"/>
          </p:cNvSpPr>
          <p:nvPr/>
        </p:nvSpPr>
        <p:spPr bwMode="auto">
          <a:xfrm>
            <a:off x="1908448" y="1930634"/>
            <a:ext cx="0" cy="431800"/>
          </a:xfrm>
          <a:prstGeom prst="line">
            <a:avLst/>
          </a:prstGeom>
          <a:noFill/>
          <a:ln w="57150">
            <a:solidFill>
              <a:schemeClr val="accent2"/>
            </a:solidFill>
            <a:round/>
            <a:headEnd type="triangle" w="med" len="med"/>
            <a:tailEnd/>
          </a:ln>
          <a:extLst>
            <a:ext uri="{909E8E84-426E-40DD-AFC4-6F175D3DCCD1}">
              <a14:hiddenFill xmlns:a14="http://schemas.microsoft.com/office/drawing/2010/main">
                <a:noFill/>
              </a14:hiddenFill>
            </a:ext>
          </a:extLst>
        </p:spPr>
        <p:txBody>
          <a:bodyPr/>
          <a:lstStyle/>
          <a:p>
            <a:pPr algn="ctr"/>
            <a:endParaRPr lang="ru-RU" sz="1200"/>
          </a:p>
        </p:txBody>
      </p:sp>
      <p:sp>
        <p:nvSpPr>
          <p:cNvPr id="105" name="Line 120"/>
          <p:cNvSpPr>
            <a:spLocks noChangeShapeType="1"/>
          </p:cNvSpPr>
          <p:nvPr/>
        </p:nvSpPr>
        <p:spPr bwMode="auto">
          <a:xfrm flipV="1">
            <a:off x="4356373" y="1930634"/>
            <a:ext cx="0" cy="431800"/>
          </a:xfrm>
          <a:prstGeom prst="line">
            <a:avLst/>
          </a:prstGeom>
          <a:noFill/>
          <a:ln w="5715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pPr algn="ctr"/>
            <a:endParaRPr lang="ru-RU" sz="1200"/>
          </a:p>
        </p:txBody>
      </p:sp>
      <p:sp>
        <p:nvSpPr>
          <p:cNvPr id="106" name="Line 121"/>
          <p:cNvSpPr>
            <a:spLocks noChangeShapeType="1"/>
          </p:cNvSpPr>
          <p:nvPr/>
        </p:nvSpPr>
        <p:spPr bwMode="auto">
          <a:xfrm flipV="1">
            <a:off x="6588398" y="1930634"/>
            <a:ext cx="0" cy="431800"/>
          </a:xfrm>
          <a:prstGeom prst="line">
            <a:avLst/>
          </a:prstGeom>
          <a:noFill/>
          <a:ln w="57150">
            <a:solidFill>
              <a:schemeClr val="folHlink"/>
            </a:solidFill>
            <a:round/>
            <a:headEnd/>
            <a:tailEnd type="triangle" w="med" len="med"/>
          </a:ln>
          <a:extLst>
            <a:ext uri="{909E8E84-426E-40DD-AFC4-6F175D3DCCD1}">
              <a14:hiddenFill xmlns:a14="http://schemas.microsoft.com/office/drawing/2010/main">
                <a:noFill/>
              </a14:hiddenFill>
            </a:ext>
          </a:extLst>
        </p:spPr>
        <p:txBody>
          <a:bodyPr/>
          <a:lstStyle/>
          <a:p>
            <a:pPr algn="ctr"/>
            <a:endParaRPr lang="ru-RU" sz="1200"/>
          </a:p>
        </p:txBody>
      </p:sp>
      <p:sp>
        <p:nvSpPr>
          <p:cNvPr id="107" name="Line 122"/>
          <p:cNvSpPr>
            <a:spLocks noChangeShapeType="1"/>
          </p:cNvSpPr>
          <p:nvPr/>
        </p:nvSpPr>
        <p:spPr bwMode="auto">
          <a:xfrm flipV="1">
            <a:off x="4643710" y="1498832"/>
            <a:ext cx="1" cy="425452"/>
          </a:xfrm>
          <a:prstGeom prst="line">
            <a:avLst/>
          </a:prstGeom>
          <a:noFill/>
          <a:ln w="57150">
            <a:solidFill>
              <a:schemeClr val="folHlink"/>
            </a:solidFill>
            <a:round/>
            <a:headEnd/>
            <a:tailEnd type="triangle" w="med" len="med"/>
          </a:ln>
          <a:extLst>
            <a:ext uri="{909E8E84-426E-40DD-AFC4-6F175D3DCCD1}">
              <a14:hiddenFill xmlns:a14="http://schemas.microsoft.com/office/drawing/2010/main">
                <a:noFill/>
              </a14:hiddenFill>
            </a:ext>
          </a:extLst>
        </p:spPr>
        <p:txBody>
          <a:bodyPr/>
          <a:lstStyle/>
          <a:p>
            <a:pPr algn="ctr"/>
            <a:endParaRPr lang="ru-RU" sz="1200"/>
          </a:p>
        </p:txBody>
      </p:sp>
      <p:sp>
        <p:nvSpPr>
          <p:cNvPr id="108" name="Line 123"/>
          <p:cNvSpPr>
            <a:spLocks noChangeShapeType="1"/>
          </p:cNvSpPr>
          <p:nvPr/>
        </p:nvSpPr>
        <p:spPr bwMode="auto">
          <a:xfrm flipV="1">
            <a:off x="6301061" y="1498834"/>
            <a:ext cx="0" cy="431800"/>
          </a:xfrm>
          <a:prstGeom prst="line">
            <a:avLst/>
          </a:prstGeom>
          <a:noFill/>
          <a:ln w="5715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pPr algn="ctr"/>
            <a:endParaRPr lang="ru-RU" sz="1200"/>
          </a:p>
        </p:txBody>
      </p:sp>
      <p:sp>
        <p:nvSpPr>
          <p:cNvPr id="109" name="Line 124"/>
          <p:cNvSpPr>
            <a:spLocks noChangeShapeType="1"/>
          </p:cNvSpPr>
          <p:nvPr/>
        </p:nvSpPr>
        <p:spPr bwMode="auto">
          <a:xfrm flipV="1">
            <a:off x="5940698" y="1498834"/>
            <a:ext cx="0" cy="4318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a:endParaRPr lang="ru-RU" sz="1200"/>
          </a:p>
        </p:txBody>
      </p:sp>
      <p:sp>
        <p:nvSpPr>
          <p:cNvPr id="110" name="Text Box 125"/>
          <p:cNvSpPr txBox="1">
            <a:spLocks noChangeArrowheads="1"/>
          </p:cNvSpPr>
          <p:nvPr/>
        </p:nvSpPr>
        <p:spPr bwMode="auto">
          <a:xfrm>
            <a:off x="322909" y="4018197"/>
            <a:ext cx="2088778" cy="46166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pPr algn="ctr" eaLnBrk="1" hangingPunct="1">
              <a:spcBef>
                <a:spcPct val="50000"/>
              </a:spcBef>
            </a:pPr>
            <a:r>
              <a:rPr lang="ru-RU" altLang="ru-RU" sz="1200" b="1">
                <a:solidFill>
                  <a:srgbClr val="002060"/>
                </a:solidFill>
                <a:latin typeface="+mn-lt"/>
              </a:rPr>
              <a:t>Газоразрядные детекторы, ионизационные камеры</a:t>
            </a:r>
          </a:p>
        </p:txBody>
      </p:sp>
      <p:sp>
        <p:nvSpPr>
          <p:cNvPr id="111" name="Text Box 126"/>
          <p:cNvSpPr txBox="1">
            <a:spLocks noChangeArrowheads="1"/>
          </p:cNvSpPr>
          <p:nvPr/>
        </p:nvSpPr>
        <p:spPr bwMode="auto">
          <a:xfrm>
            <a:off x="2556148" y="4018197"/>
            <a:ext cx="1511796"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pPr algn="ctr" eaLnBrk="1" hangingPunct="1">
              <a:spcBef>
                <a:spcPct val="50000"/>
              </a:spcBef>
            </a:pPr>
            <a:r>
              <a:rPr lang="ru-RU" altLang="ru-RU" sz="1200" b="1">
                <a:solidFill>
                  <a:srgbClr val="002060"/>
                </a:solidFill>
                <a:latin typeface="+mn-lt"/>
              </a:rPr>
              <a:t>Сцинтилляционные детекторы</a:t>
            </a:r>
          </a:p>
        </p:txBody>
      </p:sp>
      <p:sp>
        <p:nvSpPr>
          <p:cNvPr id="112" name="Text Box 127"/>
          <p:cNvSpPr txBox="1">
            <a:spLocks noChangeArrowheads="1"/>
          </p:cNvSpPr>
          <p:nvPr/>
        </p:nvSpPr>
        <p:spPr bwMode="auto">
          <a:xfrm>
            <a:off x="5867673" y="4018197"/>
            <a:ext cx="1728788"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pPr algn="ctr" eaLnBrk="1" hangingPunct="1">
              <a:spcBef>
                <a:spcPct val="50000"/>
              </a:spcBef>
            </a:pPr>
            <a:r>
              <a:rPr lang="ru-RU" altLang="ru-RU" sz="1200" b="1">
                <a:solidFill>
                  <a:srgbClr val="002060"/>
                </a:solidFill>
                <a:latin typeface="+mn-lt"/>
              </a:rPr>
              <a:t>Полупроводниковые детекторы</a:t>
            </a:r>
          </a:p>
        </p:txBody>
      </p:sp>
      <p:sp>
        <p:nvSpPr>
          <p:cNvPr id="113" name="Line 128"/>
          <p:cNvSpPr>
            <a:spLocks noChangeShapeType="1"/>
          </p:cNvSpPr>
          <p:nvPr/>
        </p:nvSpPr>
        <p:spPr bwMode="auto">
          <a:xfrm>
            <a:off x="1908448" y="3586397"/>
            <a:ext cx="4824413" cy="0"/>
          </a:xfrm>
          <a:prstGeom prst="line">
            <a:avLst/>
          </a:prstGeom>
          <a:noFill/>
          <a:ln w="57150">
            <a:solidFill>
              <a:schemeClr val="hlink"/>
            </a:solidFill>
            <a:round/>
            <a:headEnd/>
            <a:tailEnd/>
          </a:ln>
          <a:extLst>
            <a:ext uri="{909E8E84-426E-40DD-AFC4-6F175D3DCCD1}">
              <a14:hiddenFill xmlns:a14="http://schemas.microsoft.com/office/drawing/2010/main">
                <a:noFill/>
              </a14:hiddenFill>
            </a:ext>
          </a:extLst>
        </p:spPr>
        <p:txBody>
          <a:bodyPr/>
          <a:lstStyle/>
          <a:p>
            <a:pPr algn="ctr"/>
            <a:endParaRPr lang="ru-RU" sz="1200"/>
          </a:p>
        </p:txBody>
      </p:sp>
      <p:sp>
        <p:nvSpPr>
          <p:cNvPr id="114" name="Line 129"/>
          <p:cNvSpPr>
            <a:spLocks noChangeShapeType="1"/>
          </p:cNvSpPr>
          <p:nvPr/>
        </p:nvSpPr>
        <p:spPr bwMode="auto">
          <a:xfrm flipV="1">
            <a:off x="1979886" y="3586397"/>
            <a:ext cx="0" cy="431800"/>
          </a:xfrm>
          <a:prstGeom prst="line">
            <a:avLst/>
          </a:prstGeom>
          <a:noFill/>
          <a:ln w="5715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pPr algn="ctr"/>
            <a:endParaRPr lang="ru-RU" sz="1200"/>
          </a:p>
        </p:txBody>
      </p:sp>
      <p:sp>
        <p:nvSpPr>
          <p:cNvPr id="115" name="Line 130"/>
          <p:cNvSpPr>
            <a:spLocks noChangeShapeType="1"/>
          </p:cNvSpPr>
          <p:nvPr/>
        </p:nvSpPr>
        <p:spPr bwMode="auto">
          <a:xfrm flipV="1">
            <a:off x="3419748" y="3586397"/>
            <a:ext cx="0" cy="4318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a:endParaRPr lang="ru-RU" sz="1200"/>
          </a:p>
        </p:txBody>
      </p:sp>
      <p:sp>
        <p:nvSpPr>
          <p:cNvPr id="116" name="Line 131"/>
          <p:cNvSpPr>
            <a:spLocks noChangeShapeType="1"/>
          </p:cNvSpPr>
          <p:nvPr/>
        </p:nvSpPr>
        <p:spPr bwMode="auto">
          <a:xfrm flipV="1">
            <a:off x="6732861" y="3586397"/>
            <a:ext cx="0" cy="431800"/>
          </a:xfrm>
          <a:prstGeom prst="line">
            <a:avLst/>
          </a:prstGeom>
          <a:noFill/>
          <a:ln w="57150">
            <a:solidFill>
              <a:schemeClr val="folHlink"/>
            </a:solidFill>
            <a:round/>
            <a:headEnd/>
            <a:tailEnd type="triangle" w="med" len="med"/>
          </a:ln>
          <a:extLst>
            <a:ext uri="{909E8E84-426E-40DD-AFC4-6F175D3DCCD1}">
              <a14:hiddenFill xmlns:a14="http://schemas.microsoft.com/office/drawing/2010/main">
                <a:noFill/>
              </a14:hiddenFill>
            </a:ext>
          </a:extLst>
        </p:spPr>
        <p:txBody>
          <a:bodyPr/>
          <a:lstStyle/>
          <a:p>
            <a:pPr algn="ctr"/>
            <a:endParaRPr lang="ru-RU" sz="1200"/>
          </a:p>
        </p:txBody>
      </p:sp>
      <p:sp>
        <p:nvSpPr>
          <p:cNvPr id="117" name="Line 132"/>
          <p:cNvSpPr>
            <a:spLocks noChangeShapeType="1"/>
          </p:cNvSpPr>
          <p:nvPr/>
        </p:nvSpPr>
        <p:spPr bwMode="auto">
          <a:xfrm flipV="1">
            <a:off x="1979886" y="3154597"/>
            <a:ext cx="0" cy="431800"/>
          </a:xfrm>
          <a:prstGeom prst="line">
            <a:avLst/>
          </a:prstGeom>
          <a:noFill/>
          <a:ln w="5715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pPr algn="ctr"/>
            <a:endParaRPr lang="ru-RU" sz="1200"/>
          </a:p>
        </p:txBody>
      </p:sp>
      <p:sp>
        <p:nvSpPr>
          <p:cNvPr id="118" name="Line 133"/>
          <p:cNvSpPr>
            <a:spLocks noChangeShapeType="1"/>
          </p:cNvSpPr>
          <p:nvPr/>
        </p:nvSpPr>
        <p:spPr bwMode="auto">
          <a:xfrm flipV="1">
            <a:off x="2267223" y="3154597"/>
            <a:ext cx="0" cy="4318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a:endParaRPr lang="ru-RU" sz="1200"/>
          </a:p>
        </p:txBody>
      </p:sp>
      <p:sp>
        <p:nvSpPr>
          <p:cNvPr id="119" name="Line 134"/>
          <p:cNvSpPr>
            <a:spLocks noChangeShapeType="1"/>
          </p:cNvSpPr>
          <p:nvPr/>
        </p:nvSpPr>
        <p:spPr bwMode="auto">
          <a:xfrm flipV="1">
            <a:off x="2556148" y="3154597"/>
            <a:ext cx="0" cy="431800"/>
          </a:xfrm>
          <a:prstGeom prst="line">
            <a:avLst/>
          </a:prstGeom>
          <a:noFill/>
          <a:ln w="57150">
            <a:solidFill>
              <a:schemeClr val="folHlink"/>
            </a:solidFill>
            <a:prstDash val="sysDot"/>
            <a:round/>
            <a:headEnd/>
            <a:tailEnd type="triangle" w="med" len="med"/>
          </a:ln>
          <a:extLst>
            <a:ext uri="{909E8E84-426E-40DD-AFC4-6F175D3DCCD1}">
              <a14:hiddenFill xmlns:a14="http://schemas.microsoft.com/office/drawing/2010/main">
                <a:noFill/>
              </a14:hiddenFill>
            </a:ext>
          </a:extLst>
        </p:spPr>
        <p:txBody>
          <a:bodyPr/>
          <a:lstStyle/>
          <a:p>
            <a:pPr algn="ctr"/>
            <a:endParaRPr lang="ru-RU" sz="1200"/>
          </a:p>
        </p:txBody>
      </p:sp>
      <p:sp>
        <p:nvSpPr>
          <p:cNvPr id="120" name="Line 135"/>
          <p:cNvSpPr>
            <a:spLocks noChangeShapeType="1"/>
          </p:cNvSpPr>
          <p:nvPr/>
        </p:nvSpPr>
        <p:spPr bwMode="auto">
          <a:xfrm flipV="1">
            <a:off x="3996011" y="3154597"/>
            <a:ext cx="0" cy="431800"/>
          </a:xfrm>
          <a:prstGeom prst="line">
            <a:avLst/>
          </a:prstGeom>
          <a:noFill/>
          <a:ln w="57150">
            <a:solidFill>
              <a:schemeClr val="accent2"/>
            </a:solidFill>
            <a:prstDash val="sysDot"/>
            <a:round/>
            <a:headEnd/>
            <a:tailEnd type="triangle" w="med" len="med"/>
          </a:ln>
          <a:extLst>
            <a:ext uri="{909E8E84-426E-40DD-AFC4-6F175D3DCCD1}">
              <a14:hiddenFill xmlns:a14="http://schemas.microsoft.com/office/drawing/2010/main">
                <a:noFill/>
              </a14:hiddenFill>
            </a:ext>
          </a:extLst>
        </p:spPr>
        <p:txBody>
          <a:bodyPr/>
          <a:lstStyle/>
          <a:p>
            <a:pPr algn="ctr"/>
            <a:endParaRPr lang="ru-RU" sz="1200"/>
          </a:p>
        </p:txBody>
      </p:sp>
      <p:sp>
        <p:nvSpPr>
          <p:cNvPr id="121" name="Line 136"/>
          <p:cNvSpPr>
            <a:spLocks noChangeShapeType="1"/>
          </p:cNvSpPr>
          <p:nvPr/>
        </p:nvSpPr>
        <p:spPr bwMode="auto">
          <a:xfrm flipH="1" flipV="1">
            <a:off x="4356373" y="3154597"/>
            <a:ext cx="0" cy="431800"/>
          </a:xfrm>
          <a:prstGeom prst="line">
            <a:avLst/>
          </a:prstGeom>
          <a:noFill/>
          <a:ln w="57150">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pPr algn="ctr"/>
            <a:endParaRPr lang="ru-RU" sz="1200"/>
          </a:p>
        </p:txBody>
      </p:sp>
      <p:sp>
        <p:nvSpPr>
          <p:cNvPr id="122" name="Line 137"/>
          <p:cNvSpPr>
            <a:spLocks noChangeShapeType="1"/>
          </p:cNvSpPr>
          <p:nvPr/>
        </p:nvSpPr>
        <p:spPr bwMode="auto">
          <a:xfrm flipV="1">
            <a:off x="4716736" y="3154597"/>
            <a:ext cx="0" cy="431800"/>
          </a:xfrm>
          <a:prstGeom prst="line">
            <a:avLst/>
          </a:prstGeom>
          <a:noFill/>
          <a:ln w="57150">
            <a:solidFill>
              <a:schemeClr val="folHlink"/>
            </a:solidFill>
            <a:round/>
            <a:headEnd/>
            <a:tailEnd type="triangle" w="med" len="med"/>
          </a:ln>
          <a:extLst>
            <a:ext uri="{909E8E84-426E-40DD-AFC4-6F175D3DCCD1}">
              <a14:hiddenFill xmlns:a14="http://schemas.microsoft.com/office/drawing/2010/main">
                <a:noFill/>
              </a14:hiddenFill>
            </a:ext>
          </a:extLst>
        </p:spPr>
        <p:txBody>
          <a:bodyPr/>
          <a:lstStyle/>
          <a:p>
            <a:pPr algn="ctr"/>
            <a:endParaRPr lang="ru-RU" sz="1200"/>
          </a:p>
        </p:txBody>
      </p:sp>
      <p:sp>
        <p:nvSpPr>
          <p:cNvPr id="123" name="Text Box 138"/>
          <p:cNvSpPr txBox="1">
            <a:spLocks noChangeArrowheads="1"/>
          </p:cNvSpPr>
          <p:nvPr/>
        </p:nvSpPr>
        <p:spPr bwMode="auto">
          <a:xfrm>
            <a:off x="4211416" y="4018197"/>
            <a:ext cx="1513382" cy="46166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pPr algn="ctr" eaLnBrk="1" hangingPunct="1">
              <a:spcBef>
                <a:spcPct val="50000"/>
              </a:spcBef>
            </a:pPr>
            <a:r>
              <a:rPr lang="ru-RU" altLang="ru-RU" sz="1200" b="1" dirty="0" smtClean="0">
                <a:solidFill>
                  <a:srgbClr val="002060"/>
                </a:solidFill>
                <a:latin typeface="+mn-lt"/>
              </a:rPr>
              <a:t>Детекторы для ИД: ТЛД,</a:t>
            </a:r>
            <a:r>
              <a:rPr lang="en-US" sz="1200" b="1" dirty="0">
                <a:latin typeface="Proxima Nova A Light" panose="020B0604020202020204" charset="0"/>
              </a:rPr>
              <a:t> </a:t>
            </a:r>
            <a:r>
              <a:rPr lang="en-US" sz="1200" b="1" dirty="0" smtClean="0">
                <a:solidFill>
                  <a:srgbClr val="002060"/>
                </a:solidFill>
                <a:latin typeface="+mn-lt"/>
              </a:rPr>
              <a:t>FNTD</a:t>
            </a:r>
            <a:r>
              <a:rPr lang="ru-RU" sz="1200" b="1" dirty="0" smtClean="0">
                <a:solidFill>
                  <a:srgbClr val="002060"/>
                </a:solidFill>
                <a:latin typeface="+mn-lt"/>
              </a:rPr>
              <a:t>, </a:t>
            </a:r>
            <a:r>
              <a:rPr lang="en-US" sz="1200" b="1" dirty="0" smtClean="0">
                <a:solidFill>
                  <a:srgbClr val="002060"/>
                </a:solidFill>
                <a:latin typeface="+mn-lt"/>
              </a:rPr>
              <a:t>OSL</a:t>
            </a:r>
            <a:endParaRPr lang="ru-RU" altLang="ru-RU" sz="1200" b="1" dirty="0">
              <a:solidFill>
                <a:srgbClr val="002060"/>
              </a:solidFill>
              <a:latin typeface="+mn-lt"/>
            </a:endParaRPr>
          </a:p>
        </p:txBody>
      </p:sp>
      <p:sp>
        <p:nvSpPr>
          <p:cNvPr id="124" name="Line 139"/>
          <p:cNvSpPr>
            <a:spLocks noChangeShapeType="1"/>
          </p:cNvSpPr>
          <p:nvPr/>
        </p:nvSpPr>
        <p:spPr bwMode="auto">
          <a:xfrm flipV="1">
            <a:off x="5075511" y="3586397"/>
            <a:ext cx="0" cy="431800"/>
          </a:xfrm>
          <a:prstGeom prst="line">
            <a:avLst/>
          </a:prstGeom>
          <a:noFill/>
          <a:ln w="57150">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pPr algn="ctr"/>
            <a:endParaRPr lang="ru-RU" sz="1200"/>
          </a:p>
        </p:txBody>
      </p:sp>
      <p:sp>
        <p:nvSpPr>
          <p:cNvPr id="125" name="Line 140"/>
          <p:cNvSpPr>
            <a:spLocks noChangeShapeType="1"/>
          </p:cNvSpPr>
          <p:nvPr/>
        </p:nvSpPr>
        <p:spPr bwMode="auto">
          <a:xfrm flipV="1">
            <a:off x="5075511" y="3154597"/>
            <a:ext cx="0" cy="431800"/>
          </a:xfrm>
          <a:prstGeom prst="line">
            <a:avLst/>
          </a:prstGeom>
          <a:noFill/>
          <a:ln w="57150">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pPr algn="ctr"/>
            <a:endParaRPr lang="ru-RU" sz="1200"/>
          </a:p>
        </p:txBody>
      </p:sp>
      <p:sp>
        <p:nvSpPr>
          <p:cNvPr id="126" name="Line 141"/>
          <p:cNvSpPr>
            <a:spLocks noChangeShapeType="1"/>
          </p:cNvSpPr>
          <p:nvPr/>
        </p:nvSpPr>
        <p:spPr bwMode="auto">
          <a:xfrm flipV="1">
            <a:off x="6732861" y="3154597"/>
            <a:ext cx="0" cy="431800"/>
          </a:xfrm>
          <a:prstGeom prst="line">
            <a:avLst/>
          </a:prstGeom>
          <a:noFill/>
          <a:ln w="57150">
            <a:solidFill>
              <a:schemeClr val="folHlink"/>
            </a:solidFill>
            <a:round/>
            <a:headEnd/>
            <a:tailEnd type="triangle" w="med" len="med"/>
          </a:ln>
          <a:extLst>
            <a:ext uri="{909E8E84-426E-40DD-AFC4-6F175D3DCCD1}">
              <a14:hiddenFill xmlns:a14="http://schemas.microsoft.com/office/drawing/2010/main">
                <a:noFill/>
              </a14:hiddenFill>
            </a:ext>
          </a:extLst>
        </p:spPr>
        <p:txBody>
          <a:bodyPr/>
          <a:lstStyle/>
          <a:p>
            <a:pPr algn="ctr"/>
            <a:endParaRPr lang="ru-RU" sz="1200"/>
          </a:p>
        </p:txBody>
      </p:sp>
      <p:sp>
        <p:nvSpPr>
          <p:cNvPr id="127" name="Line 142"/>
          <p:cNvSpPr>
            <a:spLocks noChangeShapeType="1"/>
          </p:cNvSpPr>
          <p:nvPr/>
        </p:nvSpPr>
        <p:spPr bwMode="auto">
          <a:xfrm flipV="1">
            <a:off x="6228036" y="3154597"/>
            <a:ext cx="0" cy="4318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a:endParaRPr lang="ru-RU" sz="1200"/>
          </a:p>
        </p:txBody>
      </p:sp>
      <p:sp>
        <p:nvSpPr>
          <p:cNvPr id="128" name="Прямоугольник 127"/>
          <p:cNvSpPr/>
          <p:nvPr/>
        </p:nvSpPr>
        <p:spPr>
          <a:xfrm>
            <a:off x="2547954" y="197867"/>
            <a:ext cx="2600264" cy="338554"/>
          </a:xfrm>
          <a:prstGeom prst="rect">
            <a:avLst/>
          </a:prstGeom>
        </p:spPr>
        <p:txBody>
          <a:bodyPr wrap="none">
            <a:spAutoFit/>
          </a:bodyPr>
          <a:lstStyle/>
          <a:p>
            <a:r>
              <a:rPr lang="ru-RU" sz="1600" b="1" dirty="0">
                <a:solidFill>
                  <a:srgbClr val="002060"/>
                </a:solidFill>
                <a:cs typeface="Calibri" pitchFamily="34" charset="0"/>
              </a:rPr>
              <a:t>Ядерное приборостроение</a:t>
            </a:r>
            <a:endParaRPr lang="ru-RU" sz="1600" b="1" dirty="0">
              <a:solidFill>
                <a:srgbClr val="002060"/>
              </a:solidFill>
            </a:endParaRPr>
          </a:p>
        </p:txBody>
      </p:sp>
      <p:sp>
        <p:nvSpPr>
          <p:cNvPr id="41" name="Номер слайда 3"/>
          <p:cNvSpPr txBox="1">
            <a:spLocks/>
          </p:cNvSpPr>
          <p:nvPr/>
        </p:nvSpPr>
        <p:spPr>
          <a:xfrm>
            <a:off x="6884400" y="4796400"/>
            <a:ext cx="2133600" cy="274097"/>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ru-RU" sz="700" dirty="0" smtClean="0">
                <a:solidFill>
                  <a:srgbClr val="333333"/>
                </a:solidFill>
                <a:latin typeface="Arial" charset="0"/>
                <a:ea typeface="Arial" charset="0"/>
                <a:cs typeface="Arial" charset="0"/>
              </a:rPr>
              <a:t>4</a:t>
            </a:r>
            <a:endParaRPr lang="ru-RU" sz="700" dirty="0">
              <a:solidFill>
                <a:srgbClr val="333333"/>
              </a:solidFill>
              <a:latin typeface="Arial" charset="0"/>
              <a:ea typeface="Arial" charset="0"/>
              <a:cs typeface="Arial" charset="0"/>
            </a:endParaRPr>
          </a:p>
        </p:txBody>
      </p:sp>
    </p:spTree>
    <p:extLst>
      <p:ext uri="{BB962C8B-B14F-4D97-AF65-F5344CB8AC3E}">
        <p14:creationId xmlns:p14="http://schemas.microsoft.com/office/powerpoint/2010/main" val="21798538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Заголовок 1"/>
          <p:cNvSpPr txBox="1">
            <a:spLocks/>
          </p:cNvSpPr>
          <p:nvPr/>
        </p:nvSpPr>
        <p:spPr>
          <a:xfrm>
            <a:off x="387902" y="38702"/>
            <a:ext cx="7496466" cy="996177"/>
          </a:xfrm>
          <a:prstGeom prst="rect">
            <a:avLst/>
          </a:prstGeom>
        </p:spPr>
        <p:txBody>
          <a:bodyPr vert="horz" lIns="144000" tIns="49709" rIns="99417" bIns="49709" rtlCol="0" anchor="ctr">
            <a:noAutofit/>
          </a:bodyPr>
          <a:lstStyle/>
          <a:p>
            <a:pPr lvl="0">
              <a:spcBef>
                <a:spcPct val="0"/>
              </a:spcBef>
            </a:pPr>
            <a:endParaRPr lang="ru-RU" sz="2400" b="1" dirty="0">
              <a:latin typeface="Arial" pitchFamily="34" charset="0"/>
              <a:cs typeface="Arial" pitchFamily="34" charset="0"/>
            </a:endParaRPr>
          </a:p>
        </p:txBody>
      </p:sp>
      <p:sp>
        <p:nvSpPr>
          <p:cNvPr id="47" name="Номер слайда 3"/>
          <p:cNvSpPr>
            <a:spLocks noGrp="1"/>
          </p:cNvSpPr>
          <p:nvPr>
            <p:ph type="sldNum" sz="quarter" idx="12"/>
          </p:nvPr>
        </p:nvSpPr>
        <p:spPr>
          <a:xfrm>
            <a:off x="6732000" y="4644000"/>
            <a:ext cx="2133600" cy="274097"/>
          </a:xfrm>
        </p:spPr>
        <p:txBody>
          <a:bodyPr/>
          <a:lstStyle/>
          <a:p>
            <a:pPr algn="r"/>
            <a:r>
              <a:rPr lang="ru-RU" sz="700" dirty="0" smtClean="0">
                <a:solidFill>
                  <a:srgbClr val="333333"/>
                </a:solidFill>
                <a:latin typeface="Arial" charset="0"/>
                <a:ea typeface="Arial" charset="0"/>
                <a:cs typeface="Arial" charset="0"/>
              </a:rPr>
              <a:t>2</a:t>
            </a:r>
            <a:endParaRPr lang="ru-RU" sz="700" dirty="0">
              <a:solidFill>
                <a:srgbClr val="333333"/>
              </a:solidFill>
              <a:latin typeface="Arial" charset="0"/>
              <a:ea typeface="Arial" charset="0"/>
              <a:cs typeface="Arial" charset="0"/>
            </a:endParaRPr>
          </a:p>
        </p:txBody>
      </p:sp>
      <p:pic>
        <p:nvPicPr>
          <p:cNvPr id="48" name="Рисунок 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7315" y="319146"/>
            <a:ext cx="1296143" cy="409268"/>
          </a:xfrm>
          <a:prstGeom prst="rect">
            <a:avLst/>
          </a:prstGeom>
        </p:spPr>
      </p:pic>
      <p:sp>
        <p:nvSpPr>
          <p:cNvPr id="4" name="Прямоугольник 3"/>
          <p:cNvSpPr/>
          <p:nvPr/>
        </p:nvSpPr>
        <p:spPr>
          <a:xfrm>
            <a:off x="179512" y="269875"/>
            <a:ext cx="6552488" cy="584775"/>
          </a:xfrm>
          <a:prstGeom prst="rect">
            <a:avLst/>
          </a:prstGeom>
        </p:spPr>
        <p:txBody>
          <a:bodyPr wrap="square">
            <a:spAutoFit/>
          </a:bodyPr>
          <a:lstStyle/>
          <a:p>
            <a:r>
              <a:rPr lang="ru-RU" sz="1600" b="1" dirty="0" smtClean="0">
                <a:ea typeface="Times New Roman" panose="02020603050405020304" pitchFamily="18" charset="0"/>
              </a:rPr>
              <a:t>Основные группы измерительных задач </a:t>
            </a:r>
            <a:r>
              <a:rPr lang="ru-RU" sz="1600" b="1" dirty="0">
                <a:ea typeface="Times New Roman" panose="02020603050405020304" pitchFamily="18" charset="0"/>
              </a:rPr>
              <a:t>ядерного </a:t>
            </a:r>
            <a:r>
              <a:rPr lang="ru-RU" sz="1600" b="1" dirty="0" smtClean="0">
                <a:ea typeface="Times New Roman" panose="02020603050405020304" pitchFamily="18" charset="0"/>
              </a:rPr>
              <a:t>приборостроения, реализуемые </a:t>
            </a:r>
            <a:r>
              <a:rPr lang="ru-RU" sz="1600" b="1" dirty="0">
                <a:ea typeface="Times New Roman" panose="02020603050405020304" pitchFamily="18" charset="0"/>
              </a:rPr>
              <a:t>на </a:t>
            </a:r>
            <a:r>
              <a:rPr lang="ru-RU" sz="1600" b="1" dirty="0" smtClean="0">
                <a:ea typeface="Times New Roman" panose="02020603050405020304" pitchFamily="18" charset="0"/>
              </a:rPr>
              <a:t>ОИАЭ.</a:t>
            </a:r>
            <a:endParaRPr lang="ru-RU" sz="1600" b="1" dirty="0">
              <a:effectLst/>
              <a:ea typeface="Times New Roman" panose="02020603050405020304" pitchFamily="18" charset="0"/>
            </a:endParaRPr>
          </a:p>
        </p:txBody>
      </p:sp>
      <p:graphicFrame>
        <p:nvGraphicFramePr>
          <p:cNvPr id="5" name="Таблица 4"/>
          <p:cNvGraphicFramePr>
            <a:graphicFrameLocks noGrp="1"/>
          </p:cNvGraphicFramePr>
          <p:nvPr>
            <p:extLst>
              <p:ext uri="{D42A27DB-BD31-4B8C-83A1-F6EECF244321}">
                <p14:modId xmlns:p14="http://schemas.microsoft.com/office/powerpoint/2010/main" val="3205465484"/>
              </p:ext>
            </p:extLst>
          </p:nvPr>
        </p:nvGraphicFramePr>
        <p:xfrm>
          <a:off x="163243" y="882606"/>
          <a:ext cx="8702357" cy="4159118"/>
        </p:xfrm>
        <a:graphic>
          <a:graphicData uri="http://schemas.openxmlformats.org/drawingml/2006/table">
            <a:tbl>
              <a:tblPr>
                <a:tableStyleId>{5C22544A-7EE6-4342-B048-85BDC9FD1C3A}</a:tableStyleId>
              </a:tblPr>
              <a:tblGrid>
                <a:gridCol w="304301"/>
                <a:gridCol w="2525299"/>
                <a:gridCol w="939964"/>
                <a:gridCol w="443137"/>
                <a:gridCol w="455472"/>
                <a:gridCol w="455472"/>
                <a:gridCol w="910945"/>
                <a:gridCol w="910945"/>
                <a:gridCol w="1171214"/>
                <a:gridCol w="585608"/>
              </a:tblGrid>
              <a:tr h="178834">
                <a:tc rowSpan="2">
                  <a:txBody>
                    <a:bodyPr/>
                    <a:lstStyle/>
                    <a:p>
                      <a:pPr>
                        <a:spcAft>
                          <a:spcPts val="0"/>
                        </a:spcAft>
                      </a:pPr>
                      <a:endParaRPr lang="ru-RU" sz="1200" dirty="0" smtClean="0">
                        <a:effectLst/>
                        <a:latin typeface="+mn-lt"/>
                      </a:endParaRPr>
                    </a:p>
                  </a:txBody>
                  <a:tcPr marL="52845" marR="52845" marT="0" marB="0">
                    <a:lnR w="12700" cap="flat" cmpd="sng" algn="ctr">
                      <a:solidFill>
                        <a:srgbClr val="002060"/>
                      </a:solidFill>
                      <a:prstDash val="solid"/>
                      <a:round/>
                      <a:headEnd type="none" w="med" len="med"/>
                      <a:tailEnd type="none" w="med" len="med"/>
                    </a:lnR>
                    <a:lnB w="12700" cap="flat" cmpd="sng" algn="ctr">
                      <a:solidFill>
                        <a:srgbClr val="002060"/>
                      </a:solidFill>
                      <a:prstDash val="solid"/>
                      <a:round/>
                      <a:headEnd type="none" w="med" len="med"/>
                      <a:tailEnd type="none" w="med" len="med"/>
                    </a:lnB>
                  </a:tcPr>
                </a:tc>
                <a:tc rowSpan="2" gridSpan="2">
                  <a:txBody>
                    <a:bodyPr/>
                    <a:lstStyle/>
                    <a:p>
                      <a:pPr>
                        <a:spcAft>
                          <a:spcPts val="0"/>
                        </a:spcAft>
                      </a:pPr>
                      <a:r>
                        <a:rPr lang="ru-RU" sz="1200" dirty="0">
                          <a:effectLst/>
                          <a:latin typeface="+mn-lt"/>
                        </a:rPr>
                        <a:t>        </a:t>
                      </a:r>
                      <a:r>
                        <a:rPr lang="ru-RU" sz="1200" dirty="0" smtClean="0">
                          <a:effectLst/>
                          <a:latin typeface="+mn-lt"/>
                        </a:rPr>
                        <a:t>Измерительные функции </a:t>
                      </a:r>
                    </a:p>
                  </a:txBody>
                  <a:tcPr marL="52845" marR="52845"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B w="12700" cap="flat" cmpd="sng" algn="ctr">
                      <a:solidFill>
                        <a:srgbClr val="002060"/>
                      </a:solidFill>
                      <a:prstDash val="solid"/>
                      <a:round/>
                      <a:headEnd type="none" w="med" len="med"/>
                      <a:tailEnd type="none" w="med" len="med"/>
                    </a:lnB>
                  </a:tcPr>
                </a:tc>
                <a:tc rowSpan="2" hMerge="1">
                  <a:txBody>
                    <a:bodyPr/>
                    <a:lstStyle/>
                    <a:p>
                      <a:endParaRPr lang="ru-RU"/>
                    </a:p>
                  </a:txBody>
                  <a:tcPr/>
                </a:tc>
                <a:tc gridSpan="3">
                  <a:txBody>
                    <a:bodyPr/>
                    <a:lstStyle/>
                    <a:p>
                      <a:pPr>
                        <a:spcAft>
                          <a:spcPts val="0"/>
                        </a:spcAft>
                      </a:pPr>
                      <a:r>
                        <a:rPr lang="ru-RU" sz="1200" dirty="0" smtClean="0">
                          <a:effectLst/>
                          <a:latin typeface="+mn-lt"/>
                        </a:rPr>
                        <a:t>Методы измерений</a:t>
                      </a:r>
                    </a:p>
                  </a:txBody>
                  <a:tcPr marL="52845" marR="52845"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B w="12700" cap="flat" cmpd="sng" algn="ctr">
                      <a:solidFill>
                        <a:srgbClr val="002060"/>
                      </a:solidFill>
                      <a:prstDash val="solid"/>
                      <a:round/>
                      <a:headEnd type="none" w="med" len="med"/>
                      <a:tailEnd type="none" w="med" len="med"/>
                    </a:lnB>
                  </a:tcPr>
                </a:tc>
                <a:tc hMerge="1">
                  <a:txBody>
                    <a:bodyPr/>
                    <a:lstStyle/>
                    <a:p>
                      <a:pPr>
                        <a:spcAft>
                          <a:spcPts val="0"/>
                        </a:spcAft>
                      </a:pPr>
                      <a:endParaRPr lang="ru-RU" sz="1200" dirty="0" smtClean="0">
                        <a:effectLst/>
                      </a:endParaRPr>
                    </a:p>
                  </a:txBody>
                  <a:tcPr marL="52845" marR="528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hMerge="1">
                  <a:txBody>
                    <a:bodyPr/>
                    <a:lstStyle/>
                    <a:p>
                      <a:pPr>
                        <a:spcAft>
                          <a:spcPts val="0"/>
                        </a:spcAft>
                      </a:pPr>
                      <a:endParaRPr lang="ru-RU" sz="1200" dirty="0" smtClean="0">
                        <a:effectLst/>
                      </a:endParaRPr>
                    </a:p>
                  </a:txBody>
                  <a:tcPr marL="52845" marR="52845"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gridSpan="4">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1200" dirty="0" smtClean="0">
                          <a:effectLst/>
                          <a:latin typeface="+mn-lt"/>
                        </a:rPr>
                        <a:t>Типы  объектов</a:t>
                      </a:r>
                    </a:p>
                  </a:txBody>
                  <a:tcPr marL="52845" marR="52845" marT="0" marB="0">
                    <a:lnL w="12700" cap="flat" cmpd="sng" algn="ctr">
                      <a:solidFill>
                        <a:srgbClr val="002060"/>
                      </a:solidFill>
                      <a:prstDash val="solid"/>
                      <a:round/>
                      <a:headEnd type="none" w="med" len="med"/>
                      <a:tailEnd type="none" w="med" len="med"/>
                    </a:lnL>
                    <a:lnB w="12700" cap="flat" cmpd="sng" algn="ctr">
                      <a:solidFill>
                        <a:srgbClr val="002060"/>
                      </a:solidFill>
                      <a:prstDash val="solid"/>
                      <a:round/>
                      <a:headEnd type="none" w="med" len="med"/>
                      <a:tailEnd type="none" w="med" len="med"/>
                    </a:lnB>
                  </a:tcPr>
                </a:tc>
                <a:tc hMerge="1">
                  <a:txBody>
                    <a:bodyPr/>
                    <a:lstStyle/>
                    <a:p>
                      <a:pPr algn="ctr">
                        <a:spcAft>
                          <a:spcPts val="0"/>
                        </a:spcAft>
                      </a:pPr>
                      <a:endParaRPr lang="ru-RU" sz="1200" dirty="0">
                        <a:effectLst/>
                        <a:latin typeface="Times New Roman" panose="02020603050405020304" pitchFamily="18" charset="0"/>
                        <a:ea typeface="Times New Roman" panose="02020603050405020304" pitchFamily="18" charset="0"/>
                      </a:endParaRPr>
                    </a:p>
                  </a:txBody>
                  <a:tcPr marL="52845" marR="52845" marT="0" marB="0">
                    <a:lnB w="12700" cap="flat" cmpd="sng" algn="ctr">
                      <a:solidFill>
                        <a:schemeClr val="tx1"/>
                      </a:solidFill>
                      <a:prstDash val="solid"/>
                      <a:round/>
                      <a:headEnd type="none" w="med" len="med"/>
                      <a:tailEnd type="none" w="med" len="med"/>
                    </a:lnB>
                  </a:tcPr>
                </a:tc>
                <a:tc hMerge="1">
                  <a:txBody>
                    <a:bodyPr/>
                    <a:lstStyle/>
                    <a:p>
                      <a:pPr algn="ctr">
                        <a:spcAft>
                          <a:spcPts val="0"/>
                        </a:spcAft>
                      </a:pPr>
                      <a:endParaRPr lang="ru-RU" sz="1200" dirty="0">
                        <a:effectLst/>
                        <a:latin typeface="Times New Roman" panose="02020603050405020304" pitchFamily="18" charset="0"/>
                        <a:ea typeface="Times New Roman" panose="02020603050405020304" pitchFamily="18" charset="0"/>
                      </a:endParaRPr>
                    </a:p>
                  </a:txBody>
                  <a:tcPr marL="52845" marR="52845" marT="0" marB="0">
                    <a:lnB w="12700" cap="flat" cmpd="sng" algn="ctr">
                      <a:solidFill>
                        <a:schemeClr val="tx1"/>
                      </a:solidFill>
                      <a:prstDash val="solid"/>
                      <a:round/>
                      <a:headEnd type="none" w="med" len="med"/>
                      <a:tailEnd type="none" w="med" len="med"/>
                    </a:lnB>
                  </a:tcPr>
                </a:tc>
                <a:tc hMerge="1">
                  <a:txBody>
                    <a:bodyPr/>
                    <a:lstStyle/>
                    <a:p>
                      <a:pPr algn="ctr">
                        <a:spcAft>
                          <a:spcPts val="0"/>
                        </a:spcAft>
                      </a:pPr>
                      <a:endParaRPr lang="ru-RU" sz="1200" dirty="0">
                        <a:effectLst/>
                        <a:latin typeface="Times New Roman" panose="02020603050405020304" pitchFamily="18" charset="0"/>
                        <a:ea typeface="Times New Roman" panose="02020603050405020304" pitchFamily="18" charset="0"/>
                      </a:endParaRPr>
                    </a:p>
                  </a:txBody>
                  <a:tcPr marL="52845" marR="52845" marT="0" marB="0">
                    <a:lnB w="12700" cap="flat" cmpd="sng" algn="ctr">
                      <a:solidFill>
                        <a:schemeClr val="tx1"/>
                      </a:solidFill>
                      <a:prstDash val="solid"/>
                      <a:round/>
                      <a:headEnd type="none" w="med" len="med"/>
                      <a:tailEnd type="none" w="med" len="med"/>
                    </a:lnB>
                  </a:tcPr>
                </a:tc>
              </a:tr>
              <a:tr h="369806">
                <a:tc vMerge="1">
                  <a:txBody>
                    <a:bodyPr/>
                    <a:lstStyle/>
                    <a:p>
                      <a:endParaRPr lang="ru-RU"/>
                    </a:p>
                  </a:txBody>
                  <a:tcPr/>
                </a:tc>
                <a:tc gridSpan="2" vMerge="1">
                  <a:txBody>
                    <a:bodyPr/>
                    <a:lstStyle/>
                    <a:p>
                      <a:pPr>
                        <a:spcAft>
                          <a:spcPts val="0"/>
                        </a:spcAft>
                      </a:pPr>
                      <a:endParaRPr lang="ru-RU" sz="1200" dirty="0" smtClean="0">
                        <a:effectLst/>
                      </a:endParaRPr>
                    </a:p>
                  </a:txBody>
                  <a:tcPr marL="52845" marR="52845"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ru-RU"/>
                    </a:p>
                  </a:txBody>
                  <a:tcPr/>
                </a:tc>
                <a:tc>
                  <a:txBody>
                    <a:bodyPr/>
                    <a:lstStyle/>
                    <a:p>
                      <a:pPr algn="ctr">
                        <a:spcAft>
                          <a:spcPts val="0"/>
                        </a:spcAft>
                      </a:pPr>
                      <a:r>
                        <a:rPr lang="en-US" sz="1200" dirty="0" smtClean="0">
                          <a:effectLst/>
                          <a:latin typeface="+mn-lt"/>
                        </a:rPr>
                        <a:t>R</a:t>
                      </a:r>
                      <a:endParaRPr lang="ru-RU" sz="1200" dirty="0" smtClean="0">
                        <a:effectLst/>
                        <a:latin typeface="+mn-lt"/>
                      </a:endParaRPr>
                    </a:p>
                  </a:txBody>
                  <a:tcPr marL="52845" marR="52845"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spcAft>
                          <a:spcPts val="0"/>
                        </a:spcAft>
                      </a:pPr>
                      <a:r>
                        <a:rPr lang="en-US" sz="1200" dirty="0" smtClean="0">
                          <a:effectLst/>
                          <a:latin typeface="+mn-lt"/>
                        </a:rPr>
                        <a:t>D</a:t>
                      </a:r>
                      <a:endParaRPr lang="ru-RU" sz="1200" dirty="0" smtClean="0">
                        <a:effectLst/>
                        <a:latin typeface="+mn-lt"/>
                      </a:endParaRPr>
                    </a:p>
                  </a:txBody>
                  <a:tcPr marL="52845" marR="52845"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spcAft>
                          <a:spcPts val="0"/>
                        </a:spcAft>
                      </a:pPr>
                      <a:r>
                        <a:rPr lang="en-US" sz="1200" dirty="0" smtClean="0">
                          <a:effectLst/>
                          <a:latin typeface="+mn-lt"/>
                        </a:rPr>
                        <a:t>S</a:t>
                      </a:r>
                      <a:endParaRPr lang="ru-RU" sz="1200" dirty="0" smtClean="0">
                        <a:effectLst/>
                        <a:latin typeface="+mn-lt"/>
                      </a:endParaRPr>
                    </a:p>
                  </a:txBody>
                  <a:tcPr marL="52845" marR="52845"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spcAft>
                          <a:spcPts val="0"/>
                        </a:spcAft>
                      </a:pPr>
                      <a:r>
                        <a:rPr lang="ru-RU" sz="1200" dirty="0" smtClean="0">
                          <a:effectLst/>
                          <a:latin typeface="+mn-lt"/>
                        </a:rPr>
                        <a:t>Горно-рудные</a:t>
                      </a:r>
                      <a:endParaRPr lang="ru-RU" sz="1200" dirty="0">
                        <a:effectLst/>
                        <a:latin typeface="+mn-lt"/>
                        <a:ea typeface="Times New Roman" panose="02020603050405020304" pitchFamily="18" charset="0"/>
                      </a:endParaRPr>
                    </a:p>
                  </a:txBody>
                  <a:tcPr marL="52845" marR="52845"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spcAft>
                          <a:spcPts val="0"/>
                        </a:spcAft>
                      </a:pPr>
                      <a:r>
                        <a:rPr lang="ru-RU" sz="1200" dirty="0" smtClean="0">
                          <a:effectLst/>
                          <a:latin typeface="+mn-lt"/>
                        </a:rPr>
                        <a:t>Ядерно-химические</a:t>
                      </a:r>
                      <a:endParaRPr lang="ru-RU" sz="1200" dirty="0">
                        <a:effectLst/>
                        <a:latin typeface="+mn-lt"/>
                        <a:ea typeface="Times New Roman" panose="02020603050405020304" pitchFamily="18" charset="0"/>
                      </a:endParaRPr>
                    </a:p>
                  </a:txBody>
                  <a:tcPr marL="52845" marR="52845"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spcAft>
                          <a:spcPts val="0"/>
                        </a:spcAft>
                      </a:pPr>
                      <a:r>
                        <a:rPr lang="ru-RU" sz="1200" dirty="0" smtClean="0">
                          <a:effectLst/>
                          <a:latin typeface="+mn-lt"/>
                        </a:rPr>
                        <a:t>Фабрикация ядерного топлива</a:t>
                      </a:r>
                      <a:r>
                        <a:rPr lang="ru-RU" sz="1200" baseline="0" dirty="0" smtClean="0">
                          <a:effectLst/>
                          <a:latin typeface="+mn-lt"/>
                        </a:rPr>
                        <a:t> </a:t>
                      </a:r>
                      <a:endParaRPr lang="ru-RU" sz="1200" dirty="0">
                        <a:effectLst/>
                        <a:latin typeface="+mn-lt"/>
                        <a:ea typeface="Times New Roman" panose="02020603050405020304" pitchFamily="18" charset="0"/>
                      </a:endParaRPr>
                    </a:p>
                  </a:txBody>
                  <a:tcPr marL="52845" marR="52845"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spcAft>
                          <a:spcPts val="0"/>
                        </a:spcAft>
                      </a:pPr>
                      <a:r>
                        <a:rPr lang="ru-RU" sz="1200" dirty="0" smtClean="0">
                          <a:effectLst/>
                          <a:latin typeface="+mn-lt"/>
                        </a:rPr>
                        <a:t>АЭС</a:t>
                      </a:r>
                      <a:endParaRPr lang="ru-RU" sz="1200" dirty="0">
                        <a:effectLst/>
                        <a:latin typeface="+mn-lt"/>
                        <a:ea typeface="Times New Roman" panose="02020603050405020304" pitchFamily="18" charset="0"/>
                      </a:endParaRPr>
                    </a:p>
                  </a:txBody>
                  <a:tcPr marL="52845" marR="52845" marT="0" marB="0">
                    <a:lnL w="12700" cap="flat" cmpd="sng" algn="ctr">
                      <a:solidFill>
                        <a:srgbClr val="00206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r>
              <a:tr h="315021">
                <a:tc>
                  <a:txBody>
                    <a:bodyPr/>
                    <a:lstStyle/>
                    <a:p>
                      <a:pPr algn="ctr">
                        <a:spcAft>
                          <a:spcPts val="0"/>
                        </a:spcAft>
                      </a:pPr>
                      <a:r>
                        <a:rPr lang="ru-RU" sz="1200" dirty="0" smtClean="0">
                          <a:effectLst/>
                          <a:latin typeface="+mn-lt"/>
                          <a:ea typeface="Times New Roman" panose="02020603050405020304" pitchFamily="18" charset="0"/>
                        </a:rPr>
                        <a:t>1</a:t>
                      </a:r>
                      <a:endParaRPr lang="ru-RU" sz="1200" dirty="0">
                        <a:effectLst/>
                        <a:latin typeface="+mn-lt"/>
                        <a:ea typeface="Times New Roman" panose="02020603050405020304" pitchFamily="18" charset="0"/>
                      </a:endParaRPr>
                    </a:p>
                  </a:txBody>
                  <a:tcPr marL="52845" marR="52845" marT="0" marB="0">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gridSpan="2">
                  <a:txBody>
                    <a:bodyPr/>
                    <a:lstStyle/>
                    <a:p>
                      <a:pPr>
                        <a:spcAft>
                          <a:spcPts val="0"/>
                        </a:spcAft>
                      </a:pPr>
                      <a:r>
                        <a:rPr lang="ru-RU" sz="1200" dirty="0" smtClean="0">
                          <a:effectLst/>
                          <a:latin typeface="+mn-lt"/>
                        </a:rPr>
                        <a:t>Измерение характеристик фотонного излучения </a:t>
                      </a:r>
                      <a:endParaRPr lang="ru-RU" sz="1200" dirty="0">
                        <a:effectLst/>
                        <a:latin typeface="+mn-lt"/>
                        <a:ea typeface="Times New Roman" panose="02020603050405020304" pitchFamily="18" charset="0"/>
                      </a:endParaRPr>
                    </a:p>
                  </a:txBody>
                  <a:tcPr marL="52845" marR="52845"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hMerge="1">
                  <a:txBody>
                    <a:bodyPr/>
                    <a:lstStyle/>
                    <a:p>
                      <a:endParaRPr lang="ru-RU"/>
                    </a:p>
                  </a:txBody>
                  <a:tcPr/>
                </a:tc>
                <a:tc>
                  <a:txBody>
                    <a:bodyPr/>
                    <a:lstStyle/>
                    <a:p>
                      <a:pPr algn="ctr">
                        <a:spcAft>
                          <a:spcPts val="0"/>
                        </a:spcAft>
                      </a:pPr>
                      <a:r>
                        <a:rPr lang="ru-RU" sz="1200" dirty="0" smtClean="0">
                          <a:effectLst/>
                          <a:latin typeface="+mn-lt"/>
                          <a:ea typeface="Times New Roman" panose="02020603050405020304" pitchFamily="18" charset="0"/>
                        </a:rPr>
                        <a:t>+</a:t>
                      </a:r>
                      <a:endParaRPr lang="ru-RU" sz="1200" dirty="0">
                        <a:effectLst/>
                        <a:latin typeface="+mn-lt"/>
                        <a:ea typeface="Times New Roman" panose="02020603050405020304" pitchFamily="18" charset="0"/>
                      </a:endParaRPr>
                    </a:p>
                  </a:txBody>
                  <a:tcPr marL="52845" marR="52845"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spcAft>
                          <a:spcPts val="0"/>
                        </a:spcAft>
                      </a:pPr>
                      <a:r>
                        <a:rPr lang="ru-RU" sz="1200" dirty="0" smtClean="0">
                          <a:effectLst/>
                          <a:latin typeface="+mn-lt"/>
                          <a:ea typeface="Times New Roman" panose="02020603050405020304" pitchFamily="18" charset="0"/>
                        </a:rPr>
                        <a:t>+</a:t>
                      </a:r>
                      <a:endParaRPr lang="ru-RU" sz="1200" dirty="0">
                        <a:effectLst/>
                        <a:latin typeface="+mn-lt"/>
                        <a:ea typeface="Times New Roman" panose="02020603050405020304" pitchFamily="18" charset="0"/>
                      </a:endParaRPr>
                    </a:p>
                  </a:txBody>
                  <a:tcPr marL="52845" marR="52845"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spcAft>
                          <a:spcPts val="0"/>
                        </a:spcAft>
                      </a:pPr>
                      <a:r>
                        <a:rPr lang="ru-RU" sz="1200" dirty="0" smtClean="0">
                          <a:effectLst/>
                          <a:latin typeface="+mn-lt"/>
                          <a:ea typeface="Times New Roman" panose="02020603050405020304" pitchFamily="18" charset="0"/>
                        </a:rPr>
                        <a:t>+</a:t>
                      </a:r>
                      <a:endParaRPr lang="ru-RU" sz="1200" dirty="0">
                        <a:effectLst/>
                        <a:latin typeface="+mn-lt"/>
                        <a:ea typeface="Times New Roman" panose="02020603050405020304" pitchFamily="18" charset="0"/>
                      </a:endParaRPr>
                    </a:p>
                  </a:txBody>
                  <a:tcPr marL="52845" marR="52845"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spcAft>
                          <a:spcPts val="0"/>
                        </a:spcAft>
                      </a:pPr>
                      <a:r>
                        <a:rPr lang="ru-RU" sz="1200" dirty="0">
                          <a:effectLst/>
                          <a:latin typeface="+mn-lt"/>
                        </a:rPr>
                        <a:t> </a:t>
                      </a:r>
                      <a:r>
                        <a:rPr lang="ru-RU" sz="1200" dirty="0" smtClean="0">
                          <a:effectLst/>
                          <a:latin typeface="+mn-lt"/>
                        </a:rPr>
                        <a:t>+</a:t>
                      </a:r>
                      <a:endParaRPr lang="ru-RU" sz="1200" dirty="0">
                        <a:effectLst/>
                        <a:latin typeface="+mn-lt"/>
                        <a:ea typeface="Times New Roman" panose="02020603050405020304" pitchFamily="18" charset="0"/>
                      </a:endParaRPr>
                    </a:p>
                  </a:txBody>
                  <a:tcPr marL="52845" marR="52845"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spcAft>
                          <a:spcPts val="0"/>
                        </a:spcAft>
                      </a:pPr>
                      <a:r>
                        <a:rPr lang="ru-RU" sz="1200" dirty="0">
                          <a:effectLst/>
                          <a:latin typeface="+mn-lt"/>
                        </a:rPr>
                        <a:t> </a:t>
                      </a:r>
                      <a:r>
                        <a:rPr lang="ru-RU" sz="1200" dirty="0" smtClean="0">
                          <a:effectLst/>
                          <a:latin typeface="+mn-lt"/>
                        </a:rPr>
                        <a:t>+</a:t>
                      </a:r>
                      <a:endParaRPr lang="ru-RU" sz="1200" dirty="0">
                        <a:effectLst/>
                        <a:latin typeface="+mn-lt"/>
                        <a:ea typeface="Times New Roman" panose="02020603050405020304" pitchFamily="18" charset="0"/>
                      </a:endParaRPr>
                    </a:p>
                  </a:txBody>
                  <a:tcPr marL="52845" marR="52845"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spcAft>
                          <a:spcPts val="0"/>
                        </a:spcAft>
                      </a:pPr>
                      <a:r>
                        <a:rPr lang="ru-RU" sz="1200" dirty="0">
                          <a:effectLst/>
                          <a:latin typeface="+mn-lt"/>
                        </a:rPr>
                        <a:t> </a:t>
                      </a:r>
                      <a:r>
                        <a:rPr lang="ru-RU" sz="1200" dirty="0" smtClean="0">
                          <a:effectLst/>
                          <a:latin typeface="+mn-lt"/>
                        </a:rPr>
                        <a:t>+</a:t>
                      </a:r>
                      <a:endParaRPr lang="ru-RU" sz="1200" dirty="0">
                        <a:effectLst/>
                        <a:latin typeface="+mn-lt"/>
                        <a:ea typeface="Times New Roman" panose="02020603050405020304" pitchFamily="18" charset="0"/>
                      </a:endParaRPr>
                    </a:p>
                  </a:txBody>
                  <a:tcPr marL="52845" marR="52845"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spcAft>
                          <a:spcPts val="0"/>
                        </a:spcAft>
                      </a:pPr>
                      <a:r>
                        <a:rPr lang="ru-RU" sz="1200" dirty="0">
                          <a:effectLst/>
                          <a:latin typeface="+mn-lt"/>
                        </a:rPr>
                        <a:t> </a:t>
                      </a:r>
                      <a:r>
                        <a:rPr lang="ru-RU" sz="1200" dirty="0" smtClean="0">
                          <a:effectLst/>
                          <a:latin typeface="+mn-lt"/>
                        </a:rPr>
                        <a:t>+</a:t>
                      </a:r>
                      <a:endParaRPr lang="ru-RU" sz="1200" dirty="0">
                        <a:effectLst/>
                        <a:latin typeface="+mn-lt"/>
                        <a:ea typeface="Times New Roman" panose="02020603050405020304" pitchFamily="18" charset="0"/>
                      </a:endParaRPr>
                    </a:p>
                  </a:txBody>
                  <a:tcPr marL="52845" marR="52845" marT="0" marB="0" anchor="ctr">
                    <a:lnL w="12700" cap="flat" cmpd="sng" algn="ctr">
                      <a:solidFill>
                        <a:srgbClr val="00206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r>
              <a:tr h="186497">
                <a:tc>
                  <a:txBody>
                    <a:bodyPr/>
                    <a:lstStyle/>
                    <a:p>
                      <a:pPr algn="ctr">
                        <a:spcAft>
                          <a:spcPts val="0"/>
                        </a:spcAft>
                      </a:pPr>
                      <a:r>
                        <a:rPr lang="ru-RU" sz="1200" dirty="0" smtClean="0">
                          <a:effectLst/>
                          <a:latin typeface="+mn-lt"/>
                          <a:ea typeface="Times New Roman" panose="02020603050405020304" pitchFamily="18" charset="0"/>
                        </a:rPr>
                        <a:t>2</a:t>
                      </a:r>
                      <a:endParaRPr lang="ru-RU" sz="1200" dirty="0">
                        <a:effectLst/>
                        <a:latin typeface="+mn-lt"/>
                        <a:ea typeface="Times New Roman" panose="02020603050405020304" pitchFamily="18" charset="0"/>
                      </a:endParaRPr>
                    </a:p>
                  </a:txBody>
                  <a:tcPr marL="52845" marR="52845" marT="0" marB="0">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gridSpan="2">
                  <a:txBody>
                    <a:bodyPr/>
                    <a:lstStyle/>
                    <a:p>
                      <a:pPr>
                        <a:spcAft>
                          <a:spcPts val="0"/>
                        </a:spcAft>
                      </a:pPr>
                      <a:r>
                        <a:rPr lang="ru-RU" sz="1200" dirty="0" smtClean="0">
                          <a:effectLst/>
                          <a:latin typeface="+mn-lt"/>
                          <a:ea typeface="Times New Roman" panose="02020603050405020304" pitchFamily="18" charset="0"/>
                        </a:rPr>
                        <a:t>Нейтронные измерения </a:t>
                      </a:r>
                      <a:endParaRPr lang="ru-RU" sz="1200" dirty="0">
                        <a:effectLst/>
                        <a:latin typeface="+mn-lt"/>
                        <a:ea typeface="Times New Roman" panose="02020603050405020304" pitchFamily="18" charset="0"/>
                      </a:endParaRPr>
                    </a:p>
                  </a:txBody>
                  <a:tcPr marL="52845" marR="52845"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hMerge="1">
                  <a:txBody>
                    <a:bodyPr/>
                    <a:lstStyle/>
                    <a:p>
                      <a:endParaRPr lang="ru-RU"/>
                    </a:p>
                  </a:txBody>
                  <a:tcPr/>
                </a:tc>
                <a:tc>
                  <a:txBody>
                    <a:bodyPr/>
                    <a:lstStyle/>
                    <a:p>
                      <a:pPr algn="ctr">
                        <a:spcAft>
                          <a:spcPts val="0"/>
                        </a:spcAft>
                      </a:pPr>
                      <a:r>
                        <a:rPr lang="ru-RU" sz="1200" dirty="0" smtClean="0">
                          <a:effectLst/>
                          <a:latin typeface="+mn-lt"/>
                          <a:ea typeface="Times New Roman" panose="02020603050405020304" pitchFamily="18" charset="0"/>
                        </a:rPr>
                        <a:t>+</a:t>
                      </a:r>
                      <a:endParaRPr lang="ru-RU" sz="1200" dirty="0">
                        <a:effectLst/>
                        <a:latin typeface="+mn-lt"/>
                        <a:ea typeface="Times New Roman" panose="02020603050405020304" pitchFamily="18" charset="0"/>
                      </a:endParaRPr>
                    </a:p>
                  </a:txBody>
                  <a:tcPr marL="52845" marR="52845"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spcAft>
                          <a:spcPts val="0"/>
                        </a:spcAft>
                      </a:pPr>
                      <a:r>
                        <a:rPr lang="ru-RU" sz="1200" dirty="0" smtClean="0">
                          <a:effectLst/>
                          <a:latin typeface="+mn-lt"/>
                          <a:ea typeface="Times New Roman" panose="02020603050405020304" pitchFamily="18" charset="0"/>
                        </a:rPr>
                        <a:t>+</a:t>
                      </a:r>
                      <a:endParaRPr lang="ru-RU" sz="1200" dirty="0">
                        <a:effectLst/>
                        <a:latin typeface="+mn-lt"/>
                        <a:ea typeface="Times New Roman" panose="02020603050405020304" pitchFamily="18" charset="0"/>
                      </a:endParaRPr>
                    </a:p>
                  </a:txBody>
                  <a:tcPr marL="52845" marR="52845"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spcAft>
                          <a:spcPts val="0"/>
                        </a:spcAft>
                      </a:pPr>
                      <a:r>
                        <a:rPr lang="ru-RU" sz="1200" dirty="0" smtClean="0">
                          <a:effectLst/>
                          <a:latin typeface="+mn-lt"/>
                          <a:ea typeface="Times New Roman" panose="02020603050405020304" pitchFamily="18" charset="0"/>
                        </a:rPr>
                        <a:t>+</a:t>
                      </a:r>
                      <a:endParaRPr lang="ru-RU" sz="1200" dirty="0">
                        <a:effectLst/>
                        <a:latin typeface="+mn-lt"/>
                        <a:ea typeface="Times New Roman" panose="02020603050405020304" pitchFamily="18" charset="0"/>
                      </a:endParaRPr>
                    </a:p>
                  </a:txBody>
                  <a:tcPr marL="52845" marR="52845"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spcAft>
                          <a:spcPts val="0"/>
                        </a:spcAft>
                      </a:pPr>
                      <a:r>
                        <a:rPr lang="ru-RU" sz="1200">
                          <a:effectLst/>
                          <a:latin typeface="+mn-lt"/>
                        </a:rPr>
                        <a:t>+</a:t>
                      </a:r>
                      <a:endParaRPr lang="ru-RU" sz="1200">
                        <a:effectLst/>
                        <a:latin typeface="+mn-lt"/>
                        <a:ea typeface="Times New Roman" panose="02020603050405020304" pitchFamily="18" charset="0"/>
                      </a:endParaRPr>
                    </a:p>
                  </a:txBody>
                  <a:tcPr marL="52845" marR="52845"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spcAft>
                          <a:spcPts val="0"/>
                        </a:spcAft>
                      </a:pPr>
                      <a:r>
                        <a:rPr lang="ru-RU" sz="1200">
                          <a:effectLst/>
                          <a:latin typeface="+mn-lt"/>
                        </a:rPr>
                        <a:t>+</a:t>
                      </a:r>
                      <a:endParaRPr lang="ru-RU" sz="1200">
                        <a:effectLst/>
                        <a:latin typeface="+mn-lt"/>
                        <a:ea typeface="Times New Roman" panose="02020603050405020304" pitchFamily="18" charset="0"/>
                      </a:endParaRPr>
                    </a:p>
                  </a:txBody>
                  <a:tcPr marL="52845" marR="52845"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spcAft>
                          <a:spcPts val="0"/>
                        </a:spcAft>
                      </a:pPr>
                      <a:r>
                        <a:rPr lang="ru-RU" sz="1200">
                          <a:effectLst/>
                          <a:latin typeface="+mn-lt"/>
                        </a:rPr>
                        <a:t>+</a:t>
                      </a:r>
                      <a:endParaRPr lang="ru-RU" sz="1200">
                        <a:effectLst/>
                        <a:latin typeface="+mn-lt"/>
                        <a:ea typeface="Times New Roman" panose="02020603050405020304" pitchFamily="18" charset="0"/>
                      </a:endParaRPr>
                    </a:p>
                  </a:txBody>
                  <a:tcPr marL="52845" marR="52845"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spcAft>
                          <a:spcPts val="0"/>
                        </a:spcAft>
                      </a:pPr>
                      <a:r>
                        <a:rPr lang="ru-RU" sz="1200">
                          <a:effectLst/>
                          <a:latin typeface="+mn-lt"/>
                        </a:rPr>
                        <a:t>+</a:t>
                      </a:r>
                      <a:endParaRPr lang="ru-RU" sz="1200">
                        <a:effectLst/>
                        <a:latin typeface="+mn-lt"/>
                        <a:ea typeface="Times New Roman" panose="02020603050405020304" pitchFamily="18" charset="0"/>
                      </a:endParaRPr>
                    </a:p>
                  </a:txBody>
                  <a:tcPr marL="52845" marR="52845" marT="0" marB="0">
                    <a:lnL w="12700" cap="flat" cmpd="sng" algn="ctr">
                      <a:solidFill>
                        <a:srgbClr val="00206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r>
              <a:tr h="315021">
                <a:tc>
                  <a:txBody>
                    <a:bodyPr/>
                    <a:lstStyle/>
                    <a:p>
                      <a:pPr algn="ctr">
                        <a:spcAft>
                          <a:spcPts val="0"/>
                        </a:spcAft>
                      </a:pPr>
                      <a:r>
                        <a:rPr lang="ru-RU" sz="1200" dirty="0" smtClean="0">
                          <a:effectLst/>
                          <a:latin typeface="+mn-lt"/>
                          <a:ea typeface="Times New Roman" panose="02020603050405020304" pitchFamily="18" charset="0"/>
                        </a:rPr>
                        <a:t>3</a:t>
                      </a:r>
                      <a:endParaRPr lang="ru-RU" sz="1200" dirty="0">
                        <a:effectLst/>
                        <a:latin typeface="+mn-lt"/>
                        <a:ea typeface="Times New Roman" panose="02020603050405020304" pitchFamily="18" charset="0"/>
                      </a:endParaRPr>
                    </a:p>
                  </a:txBody>
                  <a:tcPr marL="52845" marR="52845" marT="0" marB="0">
                    <a:lnR w="12700" cap="flat" cmpd="sng" algn="ctr">
                      <a:solidFill>
                        <a:schemeClr val="tx2"/>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spcAft>
                          <a:spcPts val="0"/>
                        </a:spcAft>
                      </a:pPr>
                      <a:r>
                        <a:rPr lang="ru-RU" sz="1200" dirty="0">
                          <a:effectLst/>
                          <a:latin typeface="+mn-lt"/>
                        </a:rPr>
                        <a:t>Загрязнённость   поверхности </a:t>
                      </a:r>
                      <a:endParaRPr lang="ru-RU" sz="1200" dirty="0">
                        <a:effectLst/>
                        <a:latin typeface="+mn-lt"/>
                        <a:ea typeface="Times New Roman" panose="02020603050405020304" pitchFamily="18" charset="0"/>
                      </a:endParaRPr>
                    </a:p>
                  </a:txBody>
                  <a:tcPr marL="52845" marR="5284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spcAft>
                          <a:spcPts val="0"/>
                        </a:spcAft>
                        <a:tabLst>
                          <a:tab pos="1539875" algn="r"/>
                        </a:tabLst>
                      </a:pPr>
                      <a:r>
                        <a:rPr lang="ru-RU" sz="1200">
                          <a:effectLst/>
                          <a:latin typeface="+mn-lt"/>
                          <a:sym typeface="Symbol" panose="05050102010706020507" pitchFamily="18" charset="2"/>
                        </a:rPr>
                        <a:t></a:t>
                      </a:r>
                      <a:endParaRPr lang="ru-RU" sz="1200">
                        <a:effectLst/>
                        <a:latin typeface="+mn-lt"/>
                      </a:endParaRPr>
                    </a:p>
                    <a:p>
                      <a:pPr>
                        <a:spcAft>
                          <a:spcPts val="0"/>
                        </a:spcAft>
                        <a:tabLst>
                          <a:tab pos="1539875" algn="r"/>
                        </a:tabLst>
                      </a:pPr>
                      <a:r>
                        <a:rPr lang="ru-RU" sz="1200">
                          <a:effectLst/>
                          <a:latin typeface="+mn-lt"/>
                          <a:sym typeface="Symbol" panose="05050102010706020507" pitchFamily="18" charset="2"/>
                        </a:rPr>
                        <a:t></a:t>
                      </a:r>
                      <a:endParaRPr lang="ru-RU" sz="1200">
                        <a:effectLst/>
                        <a:latin typeface="+mn-lt"/>
                        <a:ea typeface="Times New Roman" panose="02020603050405020304" pitchFamily="18" charset="0"/>
                      </a:endParaRPr>
                    </a:p>
                  </a:txBody>
                  <a:tcPr marL="52845" marR="52845" marT="0" marB="0">
                    <a:lnL w="12700" cap="flat" cmpd="sng" algn="ctr">
                      <a:solidFill>
                        <a:schemeClr val="tx2"/>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spcAft>
                          <a:spcPts val="0"/>
                        </a:spcAft>
                        <a:tabLst>
                          <a:tab pos="1539875" algn="r"/>
                        </a:tabLst>
                      </a:pPr>
                      <a:r>
                        <a:rPr lang="ru-RU" sz="1200" dirty="0" smtClean="0">
                          <a:effectLst/>
                          <a:latin typeface="+mn-lt"/>
                          <a:ea typeface="Times New Roman" panose="02020603050405020304" pitchFamily="18" charset="0"/>
                        </a:rPr>
                        <a:t>+</a:t>
                      </a:r>
                      <a:endParaRPr lang="ru-RU" sz="1200" dirty="0">
                        <a:effectLst/>
                        <a:latin typeface="+mn-lt"/>
                        <a:ea typeface="Times New Roman" panose="02020603050405020304" pitchFamily="18" charset="0"/>
                      </a:endParaRPr>
                    </a:p>
                  </a:txBody>
                  <a:tcPr marL="52845" marR="52845"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spcAft>
                          <a:spcPts val="0"/>
                        </a:spcAft>
                        <a:tabLst>
                          <a:tab pos="1539875" algn="r"/>
                        </a:tabLst>
                      </a:pPr>
                      <a:r>
                        <a:rPr lang="ru-RU" sz="1200" dirty="0" smtClean="0">
                          <a:effectLst/>
                          <a:latin typeface="+mn-lt"/>
                          <a:ea typeface="Times New Roman" panose="02020603050405020304" pitchFamily="18" charset="0"/>
                        </a:rPr>
                        <a:t>-</a:t>
                      </a:r>
                      <a:endParaRPr lang="ru-RU" sz="1200" dirty="0">
                        <a:effectLst/>
                        <a:latin typeface="+mn-lt"/>
                        <a:ea typeface="Times New Roman" panose="02020603050405020304" pitchFamily="18" charset="0"/>
                      </a:endParaRPr>
                    </a:p>
                  </a:txBody>
                  <a:tcPr marL="52845" marR="52845"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spcAft>
                          <a:spcPts val="0"/>
                        </a:spcAft>
                        <a:tabLst>
                          <a:tab pos="1539875" algn="r"/>
                        </a:tabLst>
                      </a:pPr>
                      <a:r>
                        <a:rPr lang="ru-RU" sz="1200" dirty="0" smtClean="0">
                          <a:effectLst/>
                          <a:latin typeface="+mn-lt"/>
                          <a:ea typeface="Times New Roman" panose="02020603050405020304" pitchFamily="18" charset="0"/>
                        </a:rPr>
                        <a:t>-</a:t>
                      </a:r>
                      <a:endParaRPr lang="ru-RU" sz="1200" dirty="0">
                        <a:effectLst/>
                        <a:latin typeface="+mn-lt"/>
                        <a:ea typeface="Times New Roman" panose="02020603050405020304" pitchFamily="18" charset="0"/>
                      </a:endParaRPr>
                    </a:p>
                  </a:txBody>
                  <a:tcPr marL="52845" marR="52845"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spcAft>
                          <a:spcPts val="0"/>
                        </a:spcAft>
                      </a:pPr>
                      <a:r>
                        <a:rPr lang="ru-RU" sz="1200" dirty="0">
                          <a:effectLst/>
                          <a:latin typeface="+mn-lt"/>
                        </a:rPr>
                        <a:t>+</a:t>
                      </a:r>
                    </a:p>
                    <a:p>
                      <a:pPr algn="ctr">
                        <a:spcAft>
                          <a:spcPts val="0"/>
                        </a:spcAft>
                      </a:pPr>
                      <a:r>
                        <a:rPr lang="ru-RU" sz="1200" dirty="0">
                          <a:effectLst/>
                          <a:latin typeface="+mn-lt"/>
                        </a:rPr>
                        <a:t> </a:t>
                      </a:r>
                      <a:endParaRPr lang="ru-RU" sz="1200" dirty="0">
                        <a:effectLst/>
                        <a:latin typeface="+mn-lt"/>
                        <a:ea typeface="Times New Roman" panose="02020603050405020304" pitchFamily="18" charset="0"/>
                      </a:endParaRPr>
                    </a:p>
                  </a:txBody>
                  <a:tcPr marL="52845" marR="52845"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spcAft>
                          <a:spcPts val="0"/>
                        </a:spcAft>
                      </a:pPr>
                      <a:r>
                        <a:rPr lang="ru-RU" sz="1200">
                          <a:effectLst/>
                          <a:latin typeface="+mn-lt"/>
                        </a:rPr>
                        <a:t>+</a:t>
                      </a:r>
                    </a:p>
                    <a:p>
                      <a:pPr algn="ctr">
                        <a:spcAft>
                          <a:spcPts val="0"/>
                        </a:spcAft>
                      </a:pPr>
                      <a:r>
                        <a:rPr lang="ru-RU" sz="1200">
                          <a:effectLst/>
                          <a:latin typeface="+mn-lt"/>
                        </a:rPr>
                        <a:t>+</a:t>
                      </a:r>
                      <a:endParaRPr lang="ru-RU" sz="1200">
                        <a:effectLst/>
                        <a:latin typeface="+mn-lt"/>
                        <a:ea typeface="Times New Roman" panose="02020603050405020304" pitchFamily="18" charset="0"/>
                      </a:endParaRPr>
                    </a:p>
                  </a:txBody>
                  <a:tcPr marL="52845" marR="52845"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spcAft>
                          <a:spcPts val="0"/>
                        </a:spcAft>
                      </a:pPr>
                      <a:r>
                        <a:rPr lang="ru-RU" sz="1200">
                          <a:effectLst/>
                          <a:latin typeface="+mn-lt"/>
                        </a:rPr>
                        <a:t>+</a:t>
                      </a:r>
                    </a:p>
                    <a:p>
                      <a:pPr algn="ctr">
                        <a:spcAft>
                          <a:spcPts val="0"/>
                        </a:spcAft>
                      </a:pPr>
                      <a:r>
                        <a:rPr lang="ru-RU" sz="1200">
                          <a:effectLst/>
                          <a:latin typeface="+mn-lt"/>
                        </a:rPr>
                        <a:t> </a:t>
                      </a:r>
                      <a:endParaRPr lang="ru-RU" sz="1200">
                        <a:effectLst/>
                        <a:latin typeface="+mn-lt"/>
                        <a:ea typeface="Times New Roman" panose="02020603050405020304" pitchFamily="18" charset="0"/>
                      </a:endParaRPr>
                    </a:p>
                  </a:txBody>
                  <a:tcPr marL="52845" marR="52845"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spcAft>
                          <a:spcPts val="0"/>
                        </a:spcAft>
                      </a:pPr>
                      <a:r>
                        <a:rPr lang="ru-RU" sz="1200">
                          <a:effectLst/>
                          <a:latin typeface="+mn-lt"/>
                        </a:rPr>
                        <a:t>+</a:t>
                      </a:r>
                    </a:p>
                    <a:p>
                      <a:pPr algn="ctr">
                        <a:spcAft>
                          <a:spcPts val="0"/>
                        </a:spcAft>
                      </a:pPr>
                      <a:r>
                        <a:rPr lang="ru-RU" sz="1200">
                          <a:effectLst/>
                          <a:latin typeface="+mn-lt"/>
                        </a:rPr>
                        <a:t>+</a:t>
                      </a:r>
                      <a:endParaRPr lang="ru-RU" sz="1200">
                        <a:effectLst/>
                        <a:latin typeface="+mn-lt"/>
                        <a:ea typeface="Times New Roman" panose="02020603050405020304" pitchFamily="18" charset="0"/>
                      </a:endParaRPr>
                    </a:p>
                  </a:txBody>
                  <a:tcPr marL="52845" marR="52845" marT="0" marB="0">
                    <a:lnL w="12700" cap="flat" cmpd="sng" algn="ctr">
                      <a:solidFill>
                        <a:srgbClr val="00206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r>
              <a:tr h="315021">
                <a:tc>
                  <a:txBody>
                    <a:bodyPr/>
                    <a:lstStyle/>
                    <a:p>
                      <a:pPr algn="ctr">
                        <a:spcAft>
                          <a:spcPts val="0"/>
                        </a:spcAft>
                      </a:pPr>
                      <a:r>
                        <a:rPr lang="ru-RU" sz="1200" dirty="0" smtClean="0">
                          <a:effectLst/>
                          <a:latin typeface="+mn-lt"/>
                          <a:ea typeface="Times New Roman" panose="02020603050405020304" pitchFamily="18" charset="0"/>
                        </a:rPr>
                        <a:t>4</a:t>
                      </a:r>
                      <a:endParaRPr lang="ru-RU" sz="1200" dirty="0">
                        <a:effectLst/>
                        <a:latin typeface="+mn-lt"/>
                        <a:ea typeface="Times New Roman" panose="02020603050405020304" pitchFamily="18" charset="0"/>
                      </a:endParaRPr>
                    </a:p>
                  </a:txBody>
                  <a:tcPr marL="52845" marR="52845" marT="0" marB="0">
                    <a:lnR w="12700" cap="flat" cmpd="sng" algn="ctr">
                      <a:solidFill>
                        <a:schemeClr val="tx2"/>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spcAft>
                          <a:spcPts val="0"/>
                        </a:spcAft>
                      </a:pPr>
                      <a:r>
                        <a:rPr lang="ru-RU" sz="1200" dirty="0" smtClean="0">
                          <a:effectLst/>
                          <a:latin typeface="+mn-lt"/>
                        </a:rPr>
                        <a:t>ОА р/а аэрозолей</a:t>
                      </a:r>
                      <a:endParaRPr lang="ru-RU" sz="1200" dirty="0">
                        <a:effectLst/>
                        <a:latin typeface="+mn-lt"/>
                        <a:ea typeface="Times New Roman" panose="02020603050405020304" pitchFamily="18" charset="0"/>
                      </a:endParaRPr>
                    </a:p>
                  </a:txBody>
                  <a:tcPr marL="52845" marR="5284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spcAft>
                          <a:spcPts val="0"/>
                        </a:spcAft>
                      </a:pPr>
                      <a:r>
                        <a:rPr lang="ru-RU" sz="1200">
                          <a:effectLst/>
                          <a:latin typeface="+mn-lt"/>
                          <a:sym typeface="Symbol" panose="05050102010706020507" pitchFamily="18" charset="2"/>
                        </a:rPr>
                        <a:t></a:t>
                      </a:r>
                      <a:r>
                        <a:rPr lang="en-US" sz="1200">
                          <a:effectLst/>
                          <a:latin typeface="+mn-lt"/>
                        </a:rPr>
                        <a:t> -</a:t>
                      </a:r>
                      <a:r>
                        <a:rPr lang="ru-RU" sz="1200">
                          <a:effectLst/>
                          <a:latin typeface="+mn-lt"/>
                        </a:rPr>
                        <a:t> активные</a:t>
                      </a:r>
                    </a:p>
                    <a:p>
                      <a:pPr>
                        <a:spcAft>
                          <a:spcPts val="0"/>
                        </a:spcAft>
                      </a:pPr>
                      <a:r>
                        <a:rPr lang="ru-RU" sz="1200">
                          <a:effectLst/>
                          <a:latin typeface="+mn-lt"/>
                          <a:sym typeface="Symbol" panose="05050102010706020507" pitchFamily="18" charset="2"/>
                        </a:rPr>
                        <a:t></a:t>
                      </a:r>
                      <a:r>
                        <a:rPr lang="ru-RU" sz="1200">
                          <a:effectLst/>
                          <a:latin typeface="+mn-lt"/>
                        </a:rPr>
                        <a:t> </a:t>
                      </a:r>
                      <a:r>
                        <a:rPr lang="en-US" sz="1200">
                          <a:effectLst/>
                          <a:latin typeface="+mn-lt"/>
                        </a:rPr>
                        <a:t>- </a:t>
                      </a:r>
                      <a:r>
                        <a:rPr lang="ru-RU" sz="1200">
                          <a:effectLst/>
                          <a:latin typeface="+mn-lt"/>
                        </a:rPr>
                        <a:t>активные</a:t>
                      </a:r>
                      <a:endParaRPr lang="ru-RU" sz="1200">
                        <a:effectLst/>
                        <a:latin typeface="+mn-lt"/>
                        <a:ea typeface="Times New Roman" panose="02020603050405020304" pitchFamily="18" charset="0"/>
                      </a:endParaRPr>
                    </a:p>
                  </a:txBody>
                  <a:tcPr marL="52845" marR="52845" marT="0" marB="0">
                    <a:lnL w="12700" cap="flat" cmpd="sng" algn="ctr">
                      <a:solidFill>
                        <a:schemeClr val="tx2"/>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spcAft>
                          <a:spcPts val="0"/>
                        </a:spcAft>
                      </a:pPr>
                      <a:r>
                        <a:rPr lang="ru-RU" sz="1200" dirty="0" smtClean="0">
                          <a:effectLst/>
                          <a:latin typeface="+mn-lt"/>
                          <a:ea typeface="Times New Roman" panose="02020603050405020304" pitchFamily="18" charset="0"/>
                        </a:rPr>
                        <a:t>+</a:t>
                      </a:r>
                      <a:endParaRPr lang="ru-RU" sz="1200" dirty="0">
                        <a:effectLst/>
                        <a:latin typeface="+mn-lt"/>
                        <a:ea typeface="Times New Roman" panose="02020603050405020304" pitchFamily="18" charset="0"/>
                      </a:endParaRPr>
                    </a:p>
                  </a:txBody>
                  <a:tcPr marL="52845" marR="52845"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spcAft>
                          <a:spcPts val="0"/>
                        </a:spcAft>
                      </a:pPr>
                      <a:r>
                        <a:rPr lang="ru-RU" sz="1200" dirty="0" smtClean="0">
                          <a:effectLst/>
                          <a:latin typeface="+mn-lt"/>
                          <a:ea typeface="Times New Roman" panose="02020603050405020304" pitchFamily="18" charset="0"/>
                        </a:rPr>
                        <a:t>-</a:t>
                      </a:r>
                      <a:endParaRPr lang="ru-RU" sz="1200" dirty="0">
                        <a:effectLst/>
                        <a:latin typeface="+mn-lt"/>
                        <a:ea typeface="Times New Roman" panose="02020603050405020304" pitchFamily="18" charset="0"/>
                      </a:endParaRPr>
                    </a:p>
                  </a:txBody>
                  <a:tcPr marL="52845" marR="52845"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spcAft>
                          <a:spcPts val="0"/>
                        </a:spcAft>
                      </a:pPr>
                      <a:r>
                        <a:rPr lang="ru-RU" sz="1200" dirty="0" smtClean="0">
                          <a:effectLst/>
                          <a:latin typeface="+mn-lt"/>
                          <a:ea typeface="Times New Roman" panose="02020603050405020304" pitchFamily="18" charset="0"/>
                        </a:rPr>
                        <a:t>+</a:t>
                      </a:r>
                      <a:endParaRPr lang="ru-RU" sz="1200" dirty="0">
                        <a:effectLst/>
                        <a:latin typeface="+mn-lt"/>
                        <a:ea typeface="Times New Roman" panose="02020603050405020304" pitchFamily="18" charset="0"/>
                      </a:endParaRPr>
                    </a:p>
                  </a:txBody>
                  <a:tcPr marL="52845" marR="52845"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spcAft>
                          <a:spcPts val="0"/>
                        </a:spcAft>
                      </a:pPr>
                      <a:r>
                        <a:rPr lang="ru-RU" sz="1200" dirty="0">
                          <a:effectLst/>
                          <a:latin typeface="+mn-lt"/>
                        </a:rPr>
                        <a:t> </a:t>
                      </a:r>
                      <a:r>
                        <a:rPr lang="ru-RU" sz="1200" dirty="0" smtClean="0">
                          <a:effectLst/>
                          <a:latin typeface="+mn-lt"/>
                        </a:rPr>
                        <a:t>+</a:t>
                      </a:r>
                      <a:endParaRPr lang="ru-RU" sz="1200" dirty="0">
                        <a:effectLst/>
                        <a:latin typeface="+mn-lt"/>
                        <a:ea typeface="Times New Roman" panose="02020603050405020304" pitchFamily="18" charset="0"/>
                      </a:endParaRPr>
                    </a:p>
                  </a:txBody>
                  <a:tcPr marL="52845" marR="52845"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spcAft>
                          <a:spcPts val="0"/>
                        </a:spcAft>
                      </a:pPr>
                      <a:r>
                        <a:rPr lang="ru-RU" sz="1200" dirty="0">
                          <a:effectLst/>
                          <a:latin typeface="+mn-lt"/>
                        </a:rPr>
                        <a:t>+</a:t>
                      </a:r>
                    </a:p>
                    <a:p>
                      <a:pPr algn="ctr">
                        <a:spcAft>
                          <a:spcPts val="0"/>
                        </a:spcAft>
                      </a:pPr>
                      <a:r>
                        <a:rPr lang="ru-RU" sz="1200" dirty="0">
                          <a:effectLst/>
                          <a:latin typeface="+mn-lt"/>
                        </a:rPr>
                        <a:t>+</a:t>
                      </a:r>
                      <a:endParaRPr lang="ru-RU" sz="1200" dirty="0">
                        <a:effectLst/>
                        <a:latin typeface="+mn-lt"/>
                        <a:ea typeface="Times New Roman" panose="02020603050405020304" pitchFamily="18" charset="0"/>
                      </a:endParaRPr>
                    </a:p>
                  </a:txBody>
                  <a:tcPr marL="52845" marR="52845"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spcAft>
                          <a:spcPts val="0"/>
                        </a:spcAft>
                      </a:pPr>
                      <a:r>
                        <a:rPr lang="ru-RU" sz="1200">
                          <a:effectLst/>
                          <a:latin typeface="+mn-lt"/>
                        </a:rPr>
                        <a:t>+</a:t>
                      </a:r>
                      <a:endParaRPr lang="ru-RU" sz="1200">
                        <a:effectLst/>
                        <a:latin typeface="+mn-lt"/>
                        <a:ea typeface="Times New Roman" panose="02020603050405020304" pitchFamily="18" charset="0"/>
                      </a:endParaRPr>
                    </a:p>
                  </a:txBody>
                  <a:tcPr marL="52845" marR="52845"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spcAft>
                          <a:spcPts val="0"/>
                        </a:spcAft>
                      </a:pPr>
                      <a:r>
                        <a:rPr lang="ru-RU" sz="1200">
                          <a:effectLst/>
                          <a:latin typeface="+mn-lt"/>
                        </a:rPr>
                        <a:t> </a:t>
                      </a:r>
                    </a:p>
                    <a:p>
                      <a:pPr algn="ctr">
                        <a:spcAft>
                          <a:spcPts val="0"/>
                        </a:spcAft>
                      </a:pPr>
                      <a:r>
                        <a:rPr lang="ru-RU" sz="1200">
                          <a:effectLst/>
                          <a:latin typeface="+mn-lt"/>
                        </a:rPr>
                        <a:t>+</a:t>
                      </a:r>
                      <a:endParaRPr lang="ru-RU" sz="1200">
                        <a:effectLst/>
                        <a:latin typeface="+mn-lt"/>
                        <a:ea typeface="Times New Roman" panose="02020603050405020304" pitchFamily="18" charset="0"/>
                      </a:endParaRPr>
                    </a:p>
                  </a:txBody>
                  <a:tcPr marL="52845" marR="52845" marT="0" marB="0">
                    <a:lnL w="12700" cap="flat" cmpd="sng" algn="ctr">
                      <a:solidFill>
                        <a:srgbClr val="00206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r>
              <a:tr h="157510">
                <a:tc>
                  <a:txBody>
                    <a:bodyPr/>
                    <a:lstStyle/>
                    <a:p>
                      <a:pPr algn="ctr">
                        <a:spcAft>
                          <a:spcPts val="0"/>
                        </a:spcAft>
                      </a:pPr>
                      <a:r>
                        <a:rPr lang="ru-RU" sz="1200" dirty="0" smtClean="0">
                          <a:effectLst/>
                          <a:latin typeface="+mn-lt"/>
                          <a:ea typeface="Times New Roman" panose="02020603050405020304" pitchFamily="18" charset="0"/>
                        </a:rPr>
                        <a:t>5</a:t>
                      </a:r>
                      <a:endParaRPr lang="ru-RU" sz="1200" dirty="0">
                        <a:effectLst/>
                        <a:latin typeface="+mn-lt"/>
                        <a:ea typeface="Times New Roman" panose="02020603050405020304" pitchFamily="18" charset="0"/>
                      </a:endParaRPr>
                    </a:p>
                  </a:txBody>
                  <a:tcPr marL="52845" marR="52845" marT="0" marB="0">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gridSpan="2">
                  <a:txBody>
                    <a:bodyPr/>
                    <a:lstStyle/>
                    <a:p>
                      <a:pPr>
                        <a:spcAft>
                          <a:spcPts val="0"/>
                        </a:spcAft>
                      </a:pPr>
                      <a:r>
                        <a:rPr lang="ru-RU" sz="1200" dirty="0" smtClean="0">
                          <a:effectLst/>
                          <a:latin typeface="+mn-lt"/>
                        </a:rPr>
                        <a:t>ОА йода </a:t>
                      </a:r>
                      <a:r>
                        <a:rPr lang="ru-RU" sz="1200" dirty="0">
                          <a:effectLst/>
                          <a:latin typeface="+mn-lt"/>
                        </a:rPr>
                        <a:t>–131</a:t>
                      </a:r>
                      <a:endParaRPr lang="ru-RU" sz="1200" dirty="0">
                        <a:effectLst/>
                        <a:latin typeface="+mn-lt"/>
                        <a:ea typeface="Times New Roman" panose="02020603050405020304" pitchFamily="18" charset="0"/>
                      </a:endParaRPr>
                    </a:p>
                  </a:txBody>
                  <a:tcPr marL="52845" marR="52845"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hMerge="1">
                  <a:txBody>
                    <a:bodyPr/>
                    <a:lstStyle/>
                    <a:p>
                      <a:endParaRPr lang="ru-RU"/>
                    </a:p>
                  </a:txBody>
                  <a:tcPr/>
                </a:tc>
                <a:tc>
                  <a:txBody>
                    <a:bodyPr/>
                    <a:lstStyle/>
                    <a:p>
                      <a:pPr algn="ctr">
                        <a:spcAft>
                          <a:spcPts val="0"/>
                        </a:spcAft>
                      </a:pPr>
                      <a:r>
                        <a:rPr lang="ru-RU" sz="1200" dirty="0" smtClean="0">
                          <a:effectLst/>
                          <a:latin typeface="+mn-lt"/>
                          <a:ea typeface="Times New Roman" panose="02020603050405020304" pitchFamily="18" charset="0"/>
                        </a:rPr>
                        <a:t>+</a:t>
                      </a:r>
                      <a:endParaRPr lang="ru-RU" sz="1200" dirty="0">
                        <a:effectLst/>
                        <a:latin typeface="+mn-lt"/>
                        <a:ea typeface="Times New Roman" panose="02020603050405020304" pitchFamily="18" charset="0"/>
                      </a:endParaRPr>
                    </a:p>
                  </a:txBody>
                  <a:tcPr marL="52845" marR="52845"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spcAft>
                          <a:spcPts val="0"/>
                        </a:spcAft>
                      </a:pPr>
                      <a:r>
                        <a:rPr lang="ru-RU" sz="1200" dirty="0" smtClean="0">
                          <a:effectLst/>
                          <a:latin typeface="+mn-lt"/>
                          <a:ea typeface="Times New Roman" panose="02020603050405020304" pitchFamily="18" charset="0"/>
                        </a:rPr>
                        <a:t>-</a:t>
                      </a:r>
                      <a:endParaRPr lang="ru-RU" sz="1200" dirty="0">
                        <a:effectLst/>
                        <a:latin typeface="+mn-lt"/>
                        <a:ea typeface="Times New Roman" panose="02020603050405020304" pitchFamily="18" charset="0"/>
                      </a:endParaRPr>
                    </a:p>
                  </a:txBody>
                  <a:tcPr marL="52845" marR="52845"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spcAft>
                          <a:spcPts val="0"/>
                        </a:spcAft>
                      </a:pPr>
                      <a:r>
                        <a:rPr lang="ru-RU" sz="1200" dirty="0" smtClean="0">
                          <a:effectLst/>
                          <a:latin typeface="+mn-lt"/>
                          <a:ea typeface="Times New Roman" panose="02020603050405020304" pitchFamily="18" charset="0"/>
                        </a:rPr>
                        <a:t>+</a:t>
                      </a:r>
                      <a:endParaRPr lang="ru-RU" sz="1200" dirty="0">
                        <a:effectLst/>
                        <a:latin typeface="+mn-lt"/>
                        <a:ea typeface="Times New Roman" panose="02020603050405020304" pitchFamily="18" charset="0"/>
                      </a:endParaRPr>
                    </a:p>
                  </a:txBody>
                  <a:tcPr marL="52845" marR="52845"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spcAft>
                          <a:spcPts val="0"/>
                        </a:spcAft>
                      </a:pPr>
                      <a:r>
                        <a:rPr lang="ru-RU" sz="1200" dirty="0">
                          <a:effectLst/>
                          <a:latin typeface="+mn-lt"/>
                        </a:rPr>
                        <a:t> </a:t>
                      </a:r>
                      <a:r>
                        <a:rPr lang="ru-RU" sz="1200" dirty="0" smtClean="0">
                          <a:effectLst/>
                          <a:latin typeface="+mn-lt"/>
                        </a:rPr>
                        <a:t>-</a:t>
                      </a:r>
                      <a:endParaRPr lang="ru-RU" sz="1200" dirty="0">
                        <a:effectLst/>
                        <a:latin typeface="+mn-lt"/>
                        <a:ea typeface="Times New Roman" panose="02020603050405020304" pitchFamily="18" charset="0"/>
                      </a:endParaRPr>
                    </a:p>
                  </a:txBody>
                  <a:tcPr marL="52845" marR="52845"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spcAft>
                          <a:spcPts val="0"/>
                        </a:spcAft>
                      </a:pPr>
                      <a:r>
                        <a:rPr lang="ru-RU" sz="1200" dirty="0">
                          <a:effectLst/>
                          <a:latin typeface="+mn-lt"/>
                        </a:rPr>
                        <a:t>+</a:t>
                      </a:r>
                      <a:endParaRPr lang="ru-RU" sz="1200" dirty="0">
                        <a:effectLst/>
                        <a:latin typeface="+mn-lt"/>
                        <a:ea typeface="Times New Roman" panose="02020603050405020304" pitchFamily="18" charset="0"/>
                      </a:endParaRPr>
                    </a:p>
                  </a:txBody>
                  <a:tcPr marL="52845" marR="52845"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spcAft>
                          <a:spcPts val="0"/>
                        </a:spcAft>
                      </a:pPr>
                      <a:r>
                        <a:rPr lang="ru-RU" sz="1200" dirty="0">
                          <a:effectLst/>
                          <a:latin typeface="+mn-lt"/>
                        </a:rPr>
                        <a:t> </a:t>
                      </a:r>
                      <a:r>
                        <a:rPr lang="ru-RU" sz="1200" dirty="0" smtClean="0">
                          <a:effectLst/>
                          <a:latin typeface="+mn-lt"/>
                        </a:rPr>
                        <a:t>-</a:t>
                      </a:r>
                      <a:endParaRPr lang="ru-RU" sz="1200" dirty="0">
                        <a:effectLst/>
                        <a:latin typeface="+mn-lt"/>
                        <a:ea typeface="Times New Roman" panose="02020603050405020304" pitchFamily="18" charset="0"/>
                      </a:endParaRPr>
                    </a:p>
                  </a:txBody>
                  <a:tcPr marL="52845" marR="52845"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spcAft>
                          <a:spcPts val="0"/>
                        </a:spcAft>
                      </a:pPr>
                      <a:r>
                        <a:rPr lang="ru-RU" sz="1200">
                          <a:effectLst/>
                          <a:latin typeface="+mn-lt"/>
                        </a:rPr>
                        <a:t>+</a:t>
                      </a:r>
                      <a:endParaRPr lang="ru-RU" sz="1200">
                        <a:effectLst/>
                        <a:latin typeface="+mn-lt"/>
                        <a:ea typeface="Times New Roman" panose="02020603050405020304" pitchFamily="18" charset="0"/>
                      </a:endParaRPr>
                    </a:p>
                  </a:txBody>
                  <a:tcPr marL="52845" marR="52845" marT="0" marB="0">
                    <a:lnL w="12700" cap="flat" cmpd="sng" algn="ctr">
                      <a:solidFill>
                        <a:srgbClr val="00206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r>
              <a:tr h="157510">
                <a:tc>
                  <a:txBody>
                    <a:bodyPr/>
                    <a:lstStyle/>
                    <a:p>
                      <a:pPr algn="ctr">
                        <a:spcAft>
                          <a:spcPts val="0"/>
                        </a:spcAft>
                      </a:pPr>
                      <a:r>
                        <a:rPr lang="ru-RU" sz="1200" dirty="0" smtClean="0">
                          <a:effectLst/>
                          <a:latin typeface="+mn-lt"/>
                          <a:ea typeface="Times New Roman" panose="02020603050405020304" pitchFamily="18" charset="0"/>
                        </a:rPr>
                        <a:t>6</a:t>
                      </a:r>
                      <a:endParaRPr lang="ru-RU" sz="1200" dirty="0">
                        <a:effectLst/>
                        <a:latin typeface="+mn-lt"/>
                        <a:ea typeface="Times New Roman" panose="02020603050405020304" pitchFamily="18" charset="0"/>
                      </a:endParaRPr>
                    </a:p>
                  </a:txBody>
                  <a:tcPr marL="52845" marR="52845" marT="0" marB="0">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gridSpan="2">
                  <a:txBody>
                    <a:bodyPr/>
                    <a:lstStyle/>
                    <a:p>
                      <a:pPr>
                        <a:spcAft>
                          <a:spcPts val="0"/>
                        </a:spcAft>
                      </a:pPr>
                      <a:r>
                        <a:rPr lang="ru-RU" sz="1200" dirty="0" smtClean="0">
                          <a:effectLst/>
                          <a:latin typeface="+mn-lt"/>
                        </a:rPr>
                        <a:t>ОА инертных р/а газов</a:t>
                      </a:r>
                      <a:endParaRPr lang="ru-RU" sz="1200" dirty="0">
                        <a:effectLst/>
                        <a:latin typeface="+mn-lt"/>
                        <a:ea typeface="Times New Roman" panose="02020603050405020304" pitchFamily="18" charset="0"/>
                      </a:endParaRPr>
                    </a:p>
                  </a:txBody>
                  <a:tcPr marL="52845" marR="52845"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hMerge="1">
                  <a:txBody>
                    <a:bodyPr/>
                    <a:lstStyle/>
                    <a:p>
                      <a:endParaRPr lang="ru-RU"/>
                    </a:p>
                  </a:txBody>
                  <a:tcPr/>
                </a:tc>
                <a:tc>
                  <a:txBody>
                    <a:bodyPr/>
                    <a:lstStyle/>
                    <a:p>
                      <a:pPr algn="ctr">
                        <a:spcAft>
                          <a:spcPts val="0"/>
                        </a:spcAft>
                      </a:pPr>
                      <a:r>
                        <a:rPr lang="ru-RU" sz="1200" dirty="0" smtClean="0">
                          <a:effectLst/>
                          <a:latin typeface="+mn-lt"/>
                          <a:ea typeface="Times New Roman" panose="02020603050405020304" pitchFamily="18" charset="0"/>
                        </a:rPr>
                        <a:t>+</a:t>
                      </a:r>
                      <a:endParaRPr lang="ru-RU" sz="1200" dirty="0">
                        <a:effectLst/>
                        <a:latin typeface="+mn-lt"/>
                        <a:ea typeface="Times New Roman" panose="02020603050405020304" pitchFamily="18" charset="0"/>
                      </a:endParaRPr>
                    </a:p>
                  </a:txBody>
                  <a:tcPr marL="52845" marR="52845"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spcAft>
                          <a:spcPts val="0"/>
                        </a:spcAft>
                      </a:pPr>
                      <a:r>
                        <a:rPr lang="ru-RU" sz="1200" dirty="0" smtClean="0">
                          <a:effectLst/>
                          <a:latin typeface="+mn-lt"/>
                          <a:ea typeface="Times New Roman" panose="02020603050405020304" pitchFamily="18" charset="0"/>
                        </a:rPr>
                        <a:t>-</a:t>
                      </a:r>
                      <a:endParaRPr lang="ru-RU" sz="1200" dirty="0">
                        <a:effectLst/>
                        <a:latin typeface="+mn-lt"/>
                        <a:ea typeface="Times New Roman" panose="02020603050405020304" pitchFamily="18" charset="0"/>
                      </a:endParaRPr>
                    </a:p>
                  </a:txBody>
                  <a:tcPr marL="52845" marR="52845"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spcAft>
                          <a:spcPts val="0"/>
                        </a:spcAft>
                      </a:pPr>
                      <a:r>
                        <a:rPr lang="ru-RU" sz="1200" dirty="0" smtClean="0">
                          <a:effectLst/>
                          <a:latin typeface="+mn-lt"/>
                          <a:ea typeface="Times New Roman" panose="02020603050405020304" pitchFamily="18" charset="0"/>
                        </a:rPr>
                        <a:t>+</a:t>
                      </a:r>
                      <a:endParaRPr lang="ru-RU" sz="1200" dirty="0">
                        <a:effectLst/>
                        <a:latin typeface="+mn-lt"/>
                        <a:ea typeface="Times New Roman" panose="02020603050405020304" pitchFamily="18" charset="0"/>
                      </a:endParaRPr>
                    </a:p>
                  </a:txBody>
                  <a:tcPr marL="52845" marR="52845"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spcAft>
                          <a:spcPts val="0"/>
                        </a:spcAft>
                      </a:pPr>
                      <a:r>
                        <a:rPr lang="ru-RU" sz="1200" dirty="0">
                          <a:effectLst/>
                          <a:latin typeface="+mn-lt"/>
                        </a:rPr>
                        <a:t> </a:t>
                      </a:r>
                      <a:r>
                        <a:rPr lang="ru-RU" sz="1200" dirty="0" smtClean="0">
                          <a:effectLst/>
                          <a:latin typeface="+mn-lt"/>
                        </a:rPr>
                        <a:t>-</a:t>
                      </a:r>
                      <a:endParaRPr lang="ru-RU" sz="1200" dirty="0">
                        <a:effectLst/>
                        <a:latin typeface="+mn-lt"/>
                        <a:ea typeface="Times New Roman" panose="02020603050405020304" pitchFamily="18" charset="0"/>
                      </a:endParaRPr>
                    </a:p>
                  </a:txBody>
                  <a:tcPr marL="52845" marR="52845"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spcAft>
                          <a:spcPts val="0"/>
                        </a:spcAft>
                      </a:pPr>
                      <a:r>
                        <a:rPr lang="ru-RU" sz="1200" dirty="0">
                          <a:effectLst/>
                          <a:latin typeface="+mn-lt"/>
                        </a:rPr>
                        <a:t>+</a:t>
                      </a:r>
                      <a:endParaRPr lang="ru-RU" sz="1200" dirty="0">
                        <a:effectLst/>
                        <a:latin typeface="+mn-lt"/>
                        <a:ea typeface="Times New Roman" panose="02020603050405020304" pitchFamily="18" charset="0"/>
                      </a:endParaRPr>
                    </a:p>
                  </a:txBody>
                  <a:tcPr marL="52845" marR="52845"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spcAft>
                          <a:spcPts val="0"/>
                        </a:spcAft>
                      </a:pPr>
                      <a:r>
                        <a:rPr lang="ru-RU" sz="1200" dirty="0">
                          <a:effectLst/>
                          <a:latin typeface="+mn-lt"/>
                        </a:rPr>
                        <a:t> </a:t>
                      </a:r>
                      <a:r>
                        <a:rPr lang="ru-RU" sz="1200" dirty="0" smtClean="0">
                          <a:effectLst/>
                          <a:latin typeface="+mn-lt"/>
                        </a:rPr>
                        <a:t>-</a:t>
                      </a:r>
                      <a:endParaRPr lang="ru-RU" sz="1200" dirty="0">
                        <a:effectLst/>
                        <a:latin typeface="+mn-lt"/>
                        <a:ea typeface="Times New Roman" panose="02020603050405020304" pitchFamily="18" charset="0"/>
                      </a:endParaRPr>
                    </a:p>
                  </a:txBody>
                  <a:tcPr marL="52845" marR="52845"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spcAft>
                          <a:spcPts val="0"/>
                        </a:spcAft>
                      </a:pPr>
                      <a:r>
                        <a:rPr lang="ru-RU" sz="1200">
                          <a:effectLst/>
                          <a:latin typeface="+mn-lt"/>
                        </a:rPr>
                        <a:t>+</a:t>
                      </a:r>
                      <a:endParaRPr lang="ru-RU" sz="1200">
                        <a:effectLst/>
                        <a:latin typeface="+mn-lt"/>
                        <a:ea typeface="Times New Roman" panose="02020603050405020304" pitchFamily="18" charset="0"/>
                      </a:endParaRPr>
                    </a:p>
                  </a:txBody>
                  <a:tcPr marL="52845" marR="52845" marT="0" marB="0">
                    <a:lnL w="12700" cap="flat" cmpd="sng" algn="ctr">
                      <a:solidFill>
                        <a:srgbClr val="00206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r>
              <a:tr h="157510">
                <a:tc>
                  <a:txBody>
                    <a:bodyPr/>
                    <a:lstStyle/>
                    <a:p>
                      <a:pPr algn="ctr">
                        <a:spcAft>
                          <a:spcPts val="0"/>
                        </a:spcAft>
                      </a:pPr>
                      <a:r>
                        <a:rPr lang="ru-RU" sz="1200" dirty="0" smtClean="0">
                          <a:effectLst/>
                          <a:latin typeface="+mn-lt"/>
                          <a:ea typeface="Times New Roman" panose="02020603050405020304" pitchFamily="18" charset="0"/>
                        </a:rPr>
                        <a:t>7</a:t>
                      </a:r>
                      <a:endParaRPr lang="ru-RU" sz="1200" dirty="0">
                        <a:effectLst/>
                        <a:latin typeface="+mn-lt"/>
                        <a:ea typeface="Times New Roman" panose="02020603050405020304" pitchFamily="18" charset="0"/>
                      </a:endParaRPr>
                    </a:p>
                  </a:txBody>
                  <a:tcPr marL="52845" marR="52845" marT="0" marB="0" anchor="ctr">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gridSpan="2">
                  <a:txBody>
                    <a:bodyPr/>
                    <a:lstStyle/>
                    <a:p>
                      <a:pPr>
                        <a:spcAft>
                          <a:spcPts val="0"/>
                        </a:spcAft>
                      </a:pPr>
                      <a:r>
                        <a:rPr lang="ru-RU" sz="1200" dirty="0" smtClean="0">
                          <a:effectLst/>
                          <a:latin typeface="+mn-lt"/>
                        </a:rPr>
                        <a:t>ОА трития</a:t>
                      </a:r>
                      <a:endParaRPr lang="ru-RU" sz="1200" dirty="0">
                        <a:effectLst/>
                        <a:latin typeface="+mn-lt"/>
                        <a:ea typeface="Times New Roman" panose="02020603050405020304" pitchFamily="18" charset="0"/>
                      </a:endParaRPr>
                    </a:p>
                  </a:txBody>
                  <a:tcPr marL="52845" marR="52845"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hMerge="1">
                  <a:txBody>
                    <a:bodyPr/>
                    <a:lstStyle/>
                    <a:p>
                      <a:endParaRPr lang="ru-RU"/>
                    </a:p>
                  </a:txBody>
                  <a:tcPr/>
                </a:tc>
                <a:tc>
                  <a:txBody>
                    <a:bodyPr/>
                    <a:lstStyle/>
                    <a:p>
                      <a:pPr algn="ctr">
                        <a:spcAft>
                          <a:spcPts val="0"/>
                        </a:spcAft>
                      </a:pPr>
                      <a:r>
                        <a:rPr lang="ru-RU" sz="1200" dirty="0" smtClean="0">
                          <a:effectLst/>
                          <a:latin typeface="+mn-lt"/>
                          <a:ea typeface="Times New Roman" panose="02020603050405020304" pitchFamily="18" charset="0"/>
                        </a:rPr>
                        <a:t>+</a:t>
                      </a:r>
                      <a:endParaRPr lang="ru-RU" sz="1200" dirty="0">
                        <a:effectLst/>
                        <a:latin typeface="+mn-lt"/>
                        <a:ea typeface="Times New Roman" panose="02020603050405020304" pitchFamily="18" charset="0"/>
                      </a:endParaRPr>
                    </a:p>
                  </a:txBody>
                  <a:tcPr marL="52845" marR="52845"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spcAft>
                          <a:spcPts val="0"/>
                        </a:spcAft>
                      </a:pPr>
                      <a:r>
                        <a:rPr lang="ru-RU" sz="1200" dirty="0" smtClean="0">
                          <a:effectLst/>
                          <a:latin typeface="+mn-lt"/>
                          <a:ea typeface="Times New Roman" panose="02020603050405020304" pitchFamily="18" charset="0"/>
                        </a:rPr>
                        <a:t>-</a:t>
                      </a:r>
                      <a:endParaRPr lang="ru-RU" sz="1200" dirty="0">
                        <a:effectLst/>
                        <a:latin typeface="+mn-lt"/>
                        <a:ea typeface="Times New Roman" panose="02020603050405020304" pitchFamily="18" charset="0"/>
                      </a:endParaRPr>
                    </a:p>
                  </a:txBody>
                  <a:tcPr marL="52845" marR="52845"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spcAft>
                          <a:spcPts val="0"/>
                        </a:spcAft>
                      </a:pPr>
                      <a:r>
                        <a:rPr lang="ru-RU" sz="1200" dirty="0" smtClean="0">
                          <a:effectLst/>
                          <a:latin typeface="+mn-lt"/>
                          <a:ea typeface="Times New Roman" panose="02020603050405020304" pitchFamily="18" charset="0"/>
                        </a:rPr>
                        <a:t>-</a:t>
                      </a:r>
                      <a:endParaRPr lang="ru-RU" sz="1200" dirty="0">
                        <a:effectLst/>
                        <a:latin typeface="+mn-lt"/>
                        <a:ea typeface="Times New Roman" panose="02020603050405020304" pitchFamily="18" charset="0"/>
                      </a:endParaRPr>
                    </a:p>
                  </a:txBody>
                  <a:tcPr marL="52845" marR="52845"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spcAft>
                          <a:spcPts val="0"/>
                        </a:spcAft>
                      </a:pPr>
                      <a:r>
                        <a:rPr lang="ru-RU" sz="1200">
                          <a:effectLst/>
                          <a:latin typeface="+mn-lt"/>
                        </a:rPr>
                        <a:t>+</a:t>
                      </a:r>
                      <a:endParaRPr lang="ru-RU" sz="1200">
                        <a:effectLst/>
                        <a:latin typeface="+mn-lt"/>
                        <a:ea typeface="Times New Roman" panose="02020603050405020304" pitchFamily="18" charset="0"/>
                      </a:endParaRPr>
                    </a:p>
                  </a:txBody>
                  <a:tcPr marL="52845" marR="52845"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spcAft>
                          <a:spcPts val="0"/>
                        </a:spcAft>
                      </a:pPr>
                      <a:r>
                        <a:rPr lang="ru-RU" sz="1200" dirty="0">
                          <a:effectLst/>
                          <a:latin typeface="+mn-lt"/>
                        </a:rPr>
                        <a:t>+</a:t>
                      </a:r>
                      <a:endParaRPr lang="ru-RU" sz="1200" dirty="0">
                        <a:effectLst/>
                        <a:latin typeface="+mn-lt"/>
                        <a:ea typeface="Times New Roman" panose="02020603050405020304" pitchFamily="18" charset="0"/>
                      </a:endParaRPr>
                    </a:p>
                  </a:txBody>
                  <a:tcPr marL="52845" marR="52845"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spcAft>
                          <a:spcPts val="0"/>
                        </a:spcAft>
                      </a:pPr>
                      <a:r>
                        <a:rPr lang="ru-RU" sz="1200" dirty="0">
                          <a:effectLst/>
                          <a:latin typeface="+mn-lt"/>
                        </a:rPr>
                        <a:t> </a:t>
                      </a:r>
                      <a:r>
                        <a:rPr lang="ru-RU" sz="1200" dirty="0" smtClean="0">
                          <a:effectLst/>
                          <a:latin typeface="+mn-lt"/>
                        </a:rPr>
                        <a:t>-</a:t>
                      </a:r>
                      <a:endParaRPr lang="ru-RU" sz="1200" dirty="0">
                        <a:effectLst/>
                        <a:latin typeface="+mn-lt"/>
                        <a:ea typeface="Times New Roman" panose="02020603050405020304" pitchFamily="18" charset="0"/>
                      </a:endParaRPr>
                    </a:p>
                  </a:txBody>
                  <a:tcPr marL="52845" marR="52845"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spcAft>
                          <a:spcPts val="0"/>
                        </a:spcAft>
                      </a:pPr>
                      <a:r>
                        <a:rPr lang="ru-RU" sz="1200">
                          <a:effectLst/>
                          <a:latin typeface="+mn-lt"/>
                        </a:rPr>
                        <a:t> </a:t>
                      </a:r>
                      <a:endParaRPr lang="ru-RU" sz="1200">
                        <a:effectLst/>
                        <a:latin typeface="+mn-lt"/>
                        <a:ea typeface="Times New Roman" panose="02020603050405020304" pitchFamily="18" charset="0"/>
                      </a:endParaRPr>
                    </a:p>
                  </a:txBody>
                  <a:tcPr marL="52845" marR="52845" marT="0" marB="0">
                    <a:lnL w="12700" cap="flat" cmpd="sng" algn="ctr">
                      <a:solidFill>
                        <a:srgbClr val="00206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r>
              <a:tr h="157510">
                <a:tc>
                  <a:txBody>
                    <a:bodyPr/>
                    <a:lstStyle/>
                    <a:p>
                      <a:pPr algn="ctr">
                        <a:spcAft>
                          <a:spcPts val="0"/>
                        </a:spcAft>
                      </a:pPr>
                      <a:r>
                        <a:rPr lang="ru-RU" sz="1200" dirty="0" smtClean="0">
                          <a:effectLst/>
                          <a:latin typeface="+mn-lt"/>
                          <a:ea typeface="Times New Roman" panose="02020603050405020304" pitchFamily="18" charset="0"/>
                        </a:rPr>
                        <a:t>8</a:t>
                      </a:r>
                      <a:endParaRPr lang="ru-RU" sz="1200" dirty="0">
                        <a:effectLst/>
                        <a:latin typeface="+mn-lt"/>
                        <a:ea typeface="Times New Roman" panose="02020603050405020304" pitchFamily="18" charset="0"/>
                      </a:endParaRPr>
                    </a:p>
                  </a:txBody>
                  <a:tcPr marL="52845" marR="52845" marT="0" marB="0" anchor="ctr">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gridSpan="2">
                  <a:txBody>
                    <a:bodyPr/>
                    <a:lstStyle/>
                    <a:p>
                      <a:pPr>
                        <a:spcAft>
                          <a:spcPts val="0"/>
                        </a:spcAft>
                      </a:pPr>
                      <a:r>
                        <a:rPr lang="ru-RU" sz="1200" dirty="0" smtClean="0">
                          <a:effectLst/>
                          <a:latin typeface="+mn-lt"/>
                        </a:rPr>
                        <a:t>ОА р/а жидких сред</a:t>
                      </a:r>
                      <a:endParaRPr lang="ru-RU" sz="1200" dirty="0">
                        <a:effectLst/>
                        <a:latin typeface="+mn-lt"/>
                        <a:ea typeface="Times New Roman" panose="02020603050405020304" pitchFamily="18" charset="0"/>
                      </a:endParaRPr>
                    </a:p>
                  </a:txBody>
                  <a:tcPr marL="52845" marR="52845"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hMerge="1">
                  <a:txBody>
                    <a:bodyPr/>
                    <a:lstStyle/>
                    <a:p>
                      <a:endParaRPr lang="ru-RU"/>
                    </a:p>
                  </a:txBody>
                  <a:tcPr/>
                </a:tc>
                <a:tc>
                  <a:txBody>
                    <a:bodyPr/>
                    <a:lstStyle/>
                    <a:p>
                      <a:pPr algn="ctr">
                        <a:spcAft>
                          <a:spcPts val="0"/>
                        </a:spcAft>
                      </a:pPr>
                      <a:r>
                        <a:rPr lang="ru-RU" sz="1200" dirty="0" smtClean="0">
                          <a:effectLst/>
                          <a:latin typeface="+mn-lt"/>
                          <a:ea typeface="Times New Roman" panose="02020603050405020304" pitchFamily="18" charset="0"/>
                        </a:rPr>
                        <a:t>+</a:t>
                      </a:r>
                      <a:endParaRPr lang="ru-RU" sz="1200" dirty="0">
                        <a:effectLst/>
                        <a:latin typeface="+mn-lt"/>
                        <a:ea typeface="Times New Roman" panose="02020603050405020304" pitchFamily="18" charset="0"/>
                      </a:endParaRPr>
                    </a:p>
                  </a:txBody>
                  <a:tcPr marL="52845" marR="52845"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spcAft>
                          <a:spcPts val="0"/>
                        </a:spcAft>
                      </a:pPr>
                      <a:r>
                        <a:rPr lang="ru-RU" sz="1200" dirty="0" smtClean="0">
                          <a:effectLst/>
                          <a:latin typeface="+mn-lt"/>
                          <a:ea typeface="Times New Roman" panose="02020603050405020304" pitchFamily="18" charset="0"/>
                        </a:rPr>
                        <a:t>-</a:t>
                      </a:r>
                      <a:endParaRPr lang="ru-RU" sz="1200" dirty="0">
                        <a:effectLst/>
                        <a:latin typeface="+mn-lt"/>
                        <a:ea typeface="Times New Roman" panose="02020603050405020304" pitchFamily="18" charset="0"/>
                      </a:endParaRPr>
                    </a:p>
                  </a:txBody>
                  <a:tcPr marL="52845" marR="52845"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spcAft>
                          <a:spcPts val="0"/>
                        </a:spcAft>
                      </a:pPr>
                      <a:r>
                        <a:rPr lang="ru-RU" sz="1200" dirty="0" smtClean="0">
                          <a:effectLst/>
                          <a:latin typeface="+mn-lt"/>
                          <a:ea typeface="Times New Roman" panose="02020603050405020304" pitchFamily="18" charset="0"/>
                        </a:rPr>
                        <a:t>+</a:t>
                      </a:r>
                      <a:endParaRPr lang="ru-RU" sz="1200" dirty="0">
                        <a:effectLst/>
                        <a:latin typeface="+mn-lt"/>
                        <a:ea typeface="Times New Roman" panose="02020603050405020304" pitchFamily="18" charset="0"/>
                      </a:endParaRPr>
                    </a:p>
                  </a:txBody>
                  <a:tcPr marL="52845" marR="52845"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spcAft>
                          <a:spcPts val="0"/>
                        </a:spcAft>
                      </a:pPr>
                      <a:r>
                        <a:rPr lang="ru-RU" sz="1200">
                          <a:effectLst/>
                          <a:latin typeface="+mn-lt"/>
                        </a:rPr>
                        <a:t> </a:t>
                      </a:r>
                      <a:endParaRPr lang="ru-RU" sz="1200">
                        <a:effectLst/>
                        <a:latin typeface="+mn-lt"/>
                        <a:ea typeface="Times New Roman" panose="02020603050405020304" pitchFamily="18" charset="0"/>
                      </a:endParaRPr>
                    </a:p>
                  </a:txBody>
                  <a:tcPr marL="52845" marR="52845"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spcAft>
                          <a:spcPts val="0"/>
                        </a:spcAft>
                      </a:pPr>
                      <a:r>
                        <a:rPr lang="ru-RU" sz="1200">
                          <a:effectLst/>
                          <a:latin typeface="+mn-lt"/>
                        </a:rPr>
                        <a:t>+</a:t>
                      </a:r>
                      <a:endParaRPr lang="ru-RU" sz="1200">
                        <a:effectLst/>
                        <a:latin typeface="+mn-lt"/>
                        <a:ea typeface="Times New Roman" panose="02020603050405020304" pitchFamily="18" charset="0"/>
                      </a:endParaRPr>
                    </a:p>
                  </a:txBody>
                  <a:tcPr marL="52845" marR="52845"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spcAft>
                          <a:spcPts val="0"/>
                        </a:spcAft>
                      </a:pPr>
                      <a:r>
                        <a:rPr lang="ru-RU" sz="1200" dirty="0">
                          <a:effectLst/>
                          <a:latin typeface="+mn-lt"/>
                        </a:rPr>
                        <a:t>+</a:t>
                      </a:r>
                      <a:endParaRPr lang="ru-RU" sz="1200" dirty="0">
                        <a:effectLst/>
                        <a:latin typeface="+mn-lt"/>
                        <a:ea typeface="Times New Roman" panose="02020603050405020304" pitchFamily="18" charset="0"/>
                      </a:endParaRPr>
                    </a:p>
                  </a:txBody>
                  <a:tcPr marL="52845" marR="52845"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spcAft>
                          <a:spcPts val="0"/>
                        </a:spcAft>
                      </a:pPr>
                      <a:r>
                        <a:rPr lang="ru-RU" sz="1200">
                          <a:effectLst/>
                          <a:latin typeface="+mn-lt"/>
                        </a:rPr>
                        <a:t>+</a:t>
                      </a:r>
                      <a:endParaRPr lang="ru-RU" sz="1200">
                        <a:effectLst/>
                        <a:latin typeface="+mn-lt"/>
                        <a:ea typeface="Times New Roman" panose="02020603050405020304" pitchFamily="18" charset="0"/>
                      </a:endParaRPr>
                    </a:p>
                  </a:txBody>
                  <a:tcPr marL="52845" marR="52845" marT="0" marB="0">
                    <a:lnL w="12700" cap="flat" cmpd="sng" algn="ctr">
                      <a:solidFill>
                        <a:srgbClr val="00206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r>
              <a:tr h="157510">
                <a:tc>
                  <a:txBody>
                    <a:bodyPr/>
                    <a:lstStyle/>
                    <a:p>
                      <a:pPr algn="ctr">
                        <a:spcAft>
                          <a:spcPts val="0"/>
                        </a:spcAft>
                      </a:pPr>
                      <a:r>
                        <a:rPr lang="ru-RU" sz="1200" dirty="0" smtClean="0">
                          <a:effectLst/>
                          <a:latin typeface="+mn-lt"/>
                          <a:ea typeface="Times New Roman" panose="02020603050405020304" pitchFamily="18" charset="0"/>
                        </a:rPr>
                        <a:t>9</a:t>
                      </a:r>
                      <a:endParaRPr lang="ru-RU" sz="1200" dirty="0">
                        <a:effectLst/>
                        <a:latin typeface="+mn-lt"/>
                        <a:ea typeface="Times New Roman" panose="02020603050405020304" pitchFamily="18" charset="0"/>
                      </a:endParaRPr>
                    </a:p>
                  </a:txBody>
                  <a:tcPr marL="52845" marR="52845" marT="0" marB="0" anchor="ctr">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gridSpan="2">
                  <a:txBody>
                    <a:bodyPr/>
                    <a:lstStyle/>
                    <a:p>
                      <a:pPr>
                        <a:spcAft>
                          <a:spcPts val="0"/>
                        </a:spcAft>
                      </a:pPr>
                      <a:r>
                        <a:rPr lang="ru-RU" sz="1200" dirty="0" smtClean="0">
                          <a:effectLst/>
                          <a:latin typeface="+mn-lt"/>
                        </a:rPr>
                        <a:t>ОА радона </a:t>
                      </a:r>
                      <a:endParaRPr lang="ru-RU" sz="1200" dirty="0">
                        <a:effectLst/>
                        <a:latin typeface="+mn-lt"/>
                        <a:ea typeface="Times New Roman" panose="02020603050405020304" pitchFamily="18" charset="0"/>
                      </a:endParaRPr>
                    </a:p>
                  </a:txBody>
                  <a:tcPr marL="52845" marR="52845"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hMerge="1">
                  <a:txBody>
                    <a:bodyPr/>
                    <a:lstStyle/>
                    <a:p>
                      <a:endParaRPr lang="ru-RU"/>
                    </a:p>
                  </a:txBody>
                  <a:tcPr/>
                </a:tc>
                <a:tc>
                  <a:txBody>
                    <a:bodyPr/>
                    <a:lstStyle/>
                    <a:p>
                      <a:pPr algn="ctr">
                        <a:spcAft>
                          <a:spcPts val="0"/>
                        </a:spcAft>
                      </a:pPr>
                      <a:r>
                        <a:rPr lang="ru-RU" sz="1200" dirty="0" smtClean="0">
                          <a:effectLst/>
                          <a:latin typeface="+mn-lt"/>
                          <a:ea typeface="Times New Roman" panose="02020603050405020304" pitchFamily="18" charset="0"/>
                        </a:rPr>
                        <a:t>+</a:t>
                      </a:r>
                      <a:endParaRPr lang="ru-RU" sz="1200" dirty="0">
                        <a:effectLst/>
                        <a:latin typeface="+mn-lt"/>
                        <a:ea typeface="Times New Roman" panose="02020603050405020304" pitchFamily="18" charset="0"/>
                      </a:endParaRPr>
                    </a:p>
                  </a:txBody>
                  <a:tcPr marL="52845" marR="52845"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spcAft>
                          <a:spcPts val="0"/>
                        </a:spcAft>
                      </a:pPr>
                      <a:r>
                        <a:rPr lang="ru-RU" sz="1200" dirty="0" smtClean="0">
                          <a:effectLst/>
                          <a:latin typeface="+mn-lt"/>
                          <a:ea typeface="Times New Roman" panose="02020603050405020304" pitchFamily="18" charset="0"/>
                        </a:rPr>
                        <a:t>-</a:t>
                      </a:r>
                      <a:endParaRPr lang="ru-RU" sz="1200" dirty="0">
                        <a:effectLst/>
                        <a:latin typeface="+mn-lt"/>
                        <a:ea typeface="Times New Roman" panose="02020603050405020304" pitchFamily="18" charset="0"/>
                      </a:endParaRPr>
                    </a:p>
                  </a:txBody>
                  <a:tcPr marL="52845" marR="52845"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spcAft>
                          <a:spcPts val="0"/>
                        </a:spcAft>
                      </a:pPr>
                      <a:r>
                        <a:rPr lang="ru-RU" sz="1200" dirty="0" smtClean="0">
                          <a:effectLst/>
                          <a:latin typeface="+mn-lt"/>
                          <a:ea typeface="Times New Roman" panose="02020603050405020304" pitchFamily="18" charset="0"/>
                        </a:rPr>
                        <a:t>-</a:t>
                      </a:r>
                      <a:endParaRPr lang="ru-RU" sz="1200" dirty="0">
                        <a:effectLst/>
                        <a:latin typeface="+mn-lt"/>
                        <a:ea typeface="Times New Roman" panose="02020603050405020304" pitchFamily="18" charset="0"/>
                      </a:endParaRPr>
                    </a:p>
                  </a:txBody>
                  <a:tcPr marL="52845" marR="52845"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spcAft>
                          <a:spcPts val="0"/>
                        </a:spcAft>
                      </a:pPr>
                      <a:r>
                        <a:rPr lang="ru-RU" sz="1200">
                          <a:effectLst/>
                          <a:latin typeface="+mn-lt"/>
                        </a:rPr>
                        <a:t>+</a:t>
                      </a:r>
                      <a:endParaRPr lang="ru-RU" sz="1200">
                        <a:effectLst/>
                        <a:latin typeface="+mn-lt"/>
                        <a:ea typeface="Times New Roman" panose="02020603050405020304" pitchFamily="18" charset="0"/>
                      </a:endParaRPr>
                    </a:p>
                  </a:txBody>
                  <a:tcPr marL="52845" marR="52845"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spcAft>
                          <a:spcPts val="0"/>
                        </a:spcAft>
                      </a:pPr>
                      <a:r>
                        <a:rPr lang="ru-RU" sz="1200">
                          <a:effectLst/>
                          <a:latin typeface="+mn-lt"/>
                        </a:rPr>
                        <a:t>+</a:t>
                      </a:r>
                      <a:endParaRPr lang="ru-RU" sz="1200">
                        <a:effectLst/>
                        <a:latin typeface="+mn-lt"/>
                        <a:ea typeface="Times New Roman" panose="02020603050405020304" pitchFamily="18" charset="0"/>
                      </a:endParaRPr>
                    </a:p>
                  </a:txBody>
                  <a:tcPr marL="52845" marR="52845"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spcAft>
                          <a:spcPts val="0"/>
                        </a:spcAft>
                      </a:pPr>
                      <a:r>
                        <a:rPr lang="ru-RU" sz="1200" dirty="0">
                          <a:effectLst/>
                          <a:latin typeface="+mn-lt"/>
                        </a:rPr>
                        <a:t> </a:t>
                      </a:r>
                      <a:endParaRPr lang="ru-RU" sz="1200" dirty="0">
                        <a:effectLst/>
                        <a:latin typeface="+mn-lt"/>
                        <a:ea typeface="Times New Roman" panose="02020603050405020304" pitchFamily="18" charset="0"/>
                      </a:endParaRPr>
                    </a:p>
                  </a:txBody>
                  <a:tcPr marL="52845" marR="52845"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spcAft>
                          <a:spcPts val="0"/>
                        </a:spcAft>
                      </a:pPr>
                      <a:r>
                        <a:rPr lang="ru-RU" sz="1200">
                          <a:effectLst/>
                          <a:latin typeface="+mn-lt"/>
                        </a:rPr>
                        <a:t> </a:t>
                      </a:r>
                      <a:endParaRPr lang="ru-RU" sz="1200">
                        <a:effectLst/>
                        <a:latin typeface="+mn-lt"/>
                        <a:ea typeface="Times New Roman" panose="02020603050405020304" pitchFamily="18" charset="0"/>
                      </a:endParaRPr>
                    </a:p>
                  </a:txBody>
                  <a:tcPr marL="52845" marR="52845" marT="0" marB="0">
                    <a:lnL w="12700" cap="flat" cmpd="sng" algn="ctr">
                      <a:solidFill>
                        <a:srgbClr val="00206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r>
              <a:tr h="315021">
                <a:tc>
                  <a:txBody>
                    <a:bodyPr/>
                    <a:lstStyle/>
                    <a:p>
                      <a:pPr algn="ctr">
                        <a:spcAft>
                          <a:spcPts val="0"/>
                        </a:spcAft>
                      </a:pPr>
                      <a:r>
                        <a:rPr lang="ru-RU" sz="1200" dirty="0" smtClean="0">
                          <a:effectLst/>
                          <a:latin typeface="+mn-lt"/>
                          <a:ea typeface="Times New Roman" panose="02020603050405020304" pitchFamily="18" charset="0"/>
                        </a:rPr>
                        <a:t>10</a:t>
                      </a:r>
                      <a:endParaRPr lang="ru-RU" sz="1200" dirty="0">
                        <a:effectLst/>
                        <a:latin typeface="+mn-lt"/>
                        <a:ea typeface="Times New Roman" panose="02020603050405020304" pitchFamily="18" charset="0"/>
                      </a:endParaRPr>
                    </a:p>
                  </a:txBody>
                  <a:tcPr marL="52845" marR="52845" marT="0" marB="0">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gridSpan="2">
                  <a:txBody>
                    <a:bodyPr/>
                    <a:lstStyle/>
                    <a:p>
                      <a:pPr>
                        <a:spcAft>
                          <a:spcPts val="0"/>
                        </a:spcAft>
                      </a:pPr>
                      <a:r>
                        <a:rPr lang="ru-RU" sz="1200" dirty="0" smtClean="0">
                          <a:effectLst/>
                          <a:latin typeface="+mn-lt"/>
                        </a:rPr>
                        <a:t>Контроль за перемещением р/а  и ядерных материалов,</a:t>
                      </a:r>
                      <a:r>
                        <a:rPr lang="ru-RU" sz="1200" baseline="0" dirty="0" smtClean="0">
                          <a:effectLst/>
                          <a:latin typeface="+mn-lt"/>
                        </a:rPr>
                        <a:t> паспортизация РАО</a:t>
                      </a:r>
                      <a:endParaRPr lang="ru-RU" sz="1200" dirty="0">
                        <a:effectLst/>
                        <a:latin typeface="+mn-lt"/>
                        <a:ea typeface="Times New Roman" panose="02020603050405020304" pitchFamily="18" charset="0"/>
                      </a:endParaRPr>
                    </a:p>
                  </a:txBody>
                  <a:tcPr marL="52845" marR="52845"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hMerge="1">
                  <a:txBody>
                    <a:bodyPr/>
                    <a:lstStyle/>
                    <a:p>
                      <a:endParaRPr lang="ru-RU"/>
                    </a:p>
                  </a:txBody>
                  <a:tcPr/>
                </a:tc>
                <a:tc>
                  <a:txBody>
                    <a:bodyPr/>
                    <a:lstStyle/>
                    <a:p>
                      <a:pPr algn="ctr">
                        <a:spcAft>
                          <a:spcPts val="0"/>
                        </a:spcAft>
                      </a:pPr>
                      <a:r>
                        <a:rPr lang="ru-RU" sz="1200" dirty="0" smtClean="0">
                          <a:effectLst/>
                          <a:latin typeface="+mn-lt"/>
                          <a:ea typeface="Times New Roman" panose="02020603050405020304" pitchFamily="18" charset="0"/>
                        </a:rPr>
                        <a:t>+</a:t>
                      </a:r>
                      <a:endParaRPr lang="ru-RU" sz="1200" dirty="0">
                        <a:effectLst/>
                        <a:latin typeface="+mn-lt"/>
                        <a:ea typeface="Times New Roman" panose="02020603050405020304" pitchFamily="18" charset="0"/>
                      </a:endParaRPr>
                    </a:p>
                  </a:txBody>
                  <a:tcPr marL="52845" marR="52845"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spcAft>
                          <a:spcPts val="0"/>
                        </a:spcAft>
                      </a:pPr>
                      <a:r>
                        <a:rPr lang="ru-RU" sz="1200" dirty="0" smtClean="0">
                          <a:effectLst/>
                          <a:latin typeface="+mn-lt"/>
                          <a:ea typeface="Times New Roman" panose="02020603050405020304" pitchFamily="18" charset="0"/>
                        </a:rPr>
                        <a:t>+</a:t>
                      </a:r>
                      <a:endParaRPr lang="ru-RU" sz="1200" dirty="0">
                        <a:effectLst/>
                        <a:latin typeface="+mn-lt"/>
                        <a:ea typeface="Times New Roman" panose="02020603050405020304" pitchFamily="18" charset="0"/>
                      </a:endParaRPr>
                    </a:p>
                  </a:txBody>
                  <a:tcPr marL="52845" marR="52845"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spcAft>
                          <a:spcPts val="0"/>
                        </a:spcAft>
                      </a:pPr>
                      <a:r>
                        <a:rPr lang="ru-RU" sz="1200" dirty="0" smtClean="0">
                          <a:effectLst/>
                          <a:latin typeface="+mn-lt"/>
                          <a:ea typeface="Times New Roman" panose="02020603050405020304" pitchFamily="18" charset="0"/>
                        </a:rPr>
                        <a:t>+</a:t>
                      </a:r>
                      <a:endParaRPr lang="ru-RU" sz="1200" dirty="0">
                        <a:effectLst/>
                        <a:latin typeface="+mn-lt"/>
                        <a:ea typeface="Times New Roman" panose="02020603050405020304" pitchFamily="18" charset="0"/>
                      </a:endParaRPr>
                    </a:p>
                  </a:txBody>
                  <a:tcPr marL="52845" marR="52845"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spcAft>
                          <a:spcPts val="0"/>
                        </a:spcAft>
                      </a:pPr>
                      <a:r>
                        <a:rPr lang="ru-RU" sz="1200">
                          <a:effectLst/>
                          <a:latin typeface="+mn-lt"/>
                        </a:rPr>
                        <a:t>+</a:t>
                      </a:r>
                      <a:endParaRPr lang="ru-RU" sz="1200">
                        <a:effectLst/>
                        <a:latin typeface="+mn-lt"/>
                        <a:ea typeface="Times New Roman" panose="02020603050405020304" pitchFamily="18" charset="0"/>
                      </a:endParaRPr>
                    </a:p>
                  </a:txBody>
                  <a:tcPr marL="52845" marR="52845"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spcAft>
                          <a:spcPts val="0"/>
                        </a:spcAft>
                      </a:pPr>
                      <a:r>
                        <a:rPr lang="ru-RU" sz="1200">
                          <a:effectLst/>
                          <a:latin typeface="+mn-lt"/>
                        </a:rPr>
                        <a:t>+</a:t>
                      </a:r>
                      <a:endParaRPr lang="ru-RU" sz="1200">
                        <a:effectLst/>
                        <a:latin typeface="+mn-lt"/>
                        <a:ea typeface="Times New Roman" panose="02020603050405020304" pitchFamily="18" charset="0"/>
                      </a:endParaRPr>
                    </a:p>
                  </a:txBody>
                  <a:tcPr marL="52845" marR="52845"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spcAft>
                          <a:spcPts val="0"/>
                        </a:spcAft>
                      </a:pPr>
                      <a:r>
                        <a:rPr lang="ru-RU" sz="1200" dirty="0">
                          <a:effectLst/>
                          <a:latin typeface="+mn-lt"/>
                        </a:rPr>
                        <a:t>+</a:t>
                      </a:r>
                      <a:endParaRPr lang="ru-RU" sz="1200" dirty="0">
                        <a:effectLst/>
                        <a:latin typeface="+mn-lt"/>
                        <a:ea typeface="Times New Roman" panose="02020603050405020304" pitchFamily="18" charset="0"/>
                      </a:endParaRPr>
                    </a:p>
                  </a:txBody>
                  <a:tcPr marL="52845" marR="52845"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spcAft>
                          <a:spcPts val="0"/>
                        </a:spcAft>
                      </a:pPr>
                      <a:r>
                        <a:rPr lang="ru-RU" sz="1200">
                          <a:effectLst/>
                          <a:latin typeface="+mn-lt"/>
                        </a:rPr>
                        <a:t>+</a:t>
                      </a:r>
                      <a:endParaRPr lang="ru-RU" sz="1200">
                        <a:effectLst/>
                        <a:latin typeface="+mn-lt"/>
                        <a:ea typeface="Times New Roman" panose="02020603050405020304" pitchFamily="18" charset="0"/>
                      </a:endParaRPr>
                    </a:p>
                  </a:txBody>
                  <a:tcPr marL="52845" marR="52845" marT="0" marB="0">
                    <a:lnL w="12700" cap="flat" cmpd="sng" algn="ctr">
                      <a:solidFill>
                        <a:srgbClr val="00206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r>
              <a:tr h="315021">
                <a:tc>
                  <a:txBody>
                    <a:bodyPr/>
                    <a:lstStyle/>
                    <a:p>
                      <a:pPr algn="ctr">
                        <a:spcAft>
                          <a:spcPts val="0"/>
                        </a:spcAft>
                      </a:pPr>
                      <a:r>
                        <a:rPr lang="ru-RU" sz="1200" dirty="0" smtClean="0">
                          <a:effectLst/>
                          <a:latin typeface="+mn-lt"/>
                          <a:ea typeface="Times New Roman" panose="02020603050405020304" pitchFamily="18" charset="0"/>
                        </a:rPr>
                        <a:t>11</a:t>
                      </a:r>
                      <a:endParaRPr lang="ru-RU" sz="1200" dirty="0">
                        <a:effectLst/>
                        <a:latin typeface="+mn-lt"/>
                        <a:ea typeface="Times New Roman" panose="02020603050405020304" pitchFamily="18" charset="0"/>
                      </a:endParaRPr>
                    </a:p>
                  </a:txBody>
                  <a:tcPr marL="52845" marR="52845" marT="0" marB="0">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gridSpan="2">
                  <a:txBody>
                    <a:bodyPr/>
                    <a:lstStyle/>
                    <a:p>
                      <a:pPr>
                        <a:spcAft>
                          <a:spcPts val="0"/>
                        </a:spcAft>
                      </a:pPr>
                      <a:r>
                        <a:rPr lang="ru-RU" sz="1200" dirty="0" smtClean="0">
                          <a:effectLst/>
                          <a:latin typeface="+mn-lt"/>
                        </a:rPr>
                        <a:t>Идентификация р/н состава в контролируемой среде/</a:t>
                      </a:r>
                      <a:r>
                        <a:rPr lang="ru-RU" sz="1200" baseline="0" dirty="0" smtClean="0">
                          <a:effectLst/>
                          <a:latin typeface="+mn-lt"/>
                        </a:rPr>
                        <a:t> пробе</a:t>
                      </a:r>
                      <a:endParaRPr lang="ru-RU" sz="1200" dirty="0">
                        <a:effectLst/>
                        <a:latin typeface="+mn-lt"/>
                        <a:ea typeface="Times New Roman" panose="02020603050405020304" pitchFamily="18" charset="0"/>
                      </a:endParaRPr>
                    </a:p>
                  </a:txBody>
                  <a:tcPr marL="52845" marR="52845"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hMerge="1">
                  <a:txBody>
                    <a:bodyPr/>
                    <a:lstStyle/>
                    <a:p>
                      <a:endParaRPr lang="ru-RU"/>
                    </a:p>
                  </a:txBody>
                  <a:tcPr/>
                </a:tc>
                <a:tc>
                  <a:txBody>
                    <a:bodyPr/>
                    <a:lstStyle/>
                    <a:p>
                      <a:pPr algn="ctr">
                        <a:spcAft>
                          <a:spcPts val="0"/>
                        </a:spcAft>
                      </a:pPr>
                      <a:r>
                        <a:rPr lang="ru-RU" sz="1200" dirty="0" smtClean="0">
                          <a:effectLst/>
                          <a:latin typeface="+mn-lt"/>
                          <a:ea typeface="Times New Roman" panose="02020603050405020304" pitchFamily="18" charset="0"/>
                        </a:rPr>
                        <a:t>+</a:t>
                      </a:r>
                      <a:endParaRPr lang="ru-RU" sz="1200" dirty="0">
                        <a:effectLst/>
                        <a:latin typeface="+mn-lt"/>
                        <a:ea typeface="Times New Roman" panose="02020603050405020304" pitchFamily="18" charset="0"/>
                      </a:endParaRPr>
                    </a:p>
                  </a:txBody>
                  <a:tcPr marL="52845" marR="52845"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spcAft>
                          <a:spcPts val="0"/>
                        </a:spcAft>
                      </a:pPr>
                      <a:r>
                        <a:rPr lang="ru-RU" sz="1200" dirty="0" smtClean="0">
                          <a:effectLst/>
                          <a:latin typeface="+mn-lt"/>
                          <a:ea typeface="Times New Roman" panose="02020603050405020304" pitchFamily="18" charset="0"/>
                        </a:rPr>
                        <a:t>-</a:t>
                      </a:r>
                      <a:endParaRPr lang="ru-RU" sz="1200" dirty="0">
                        <a:effectLst/>
                        <a:latin typeface="+mn-lt"/>
                        <a:ea typeface="Times New Roman" panose="02020603050405020304" pitchFamily="18" charset="0"/>
                      </a:endParaRPr>
                    </a:p>
                  </a:txBody>
                  <a:tcPr marL="52845" marR="52845"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spcAft>
                          <a:spcPts val="0"/>
                        </a:spcAft>
                      </a:pPr>
                      <a:r>
                        <a:rPr lang="ru-RU" sz="1200" dirty="0" smtClean="0">
                          <a:effectLst/>
                          <a:latin typeface="+mn-lt"/>
                          <a:ea typeface="Times New Roman" panose="02020603050405020304" pitchFamily="18" charset="0"/>
                        </a:rPr>
                        <a:t>+</a:t>
                      </a:r>
                      <a:endParaRPr lang="ru-RU" sz="1200" dirty="0">
                        <a:effectLst/>
                        <a:latin typeface="+mn-lt"/>
                        <a:ea typeface="Times New Roman" panose="02020603050405020304" pitchFamily="18" charset="0"/>
                      </a:endParaRPr>
                    </a:p>
                  </a:txBody>
                  <a:tcPr marL="52845" marR="52845"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spcAft>
                          <a:spcPts val="0"/>
                        </a:spcAft>
                      </a:pPr>
                      <a:r>
                        <a:rPr lang="ru-RU" sz="1200">
                          <a:effectLst/>
                          <a:latin typeface="+mn-lt"/>
                        </a:rPr>
                        <a:t>+</a:t>
                      </a:r>
                      <a:endParaRPr lang="ru-RU" sz="1200">
                        <a:effectLst/>
                        <a:latin typeface="+mn-lt"/>
                        <a:ea typeface="Times New Roman" panose="02020603050405020304" pitchFamily="18" charset="0"/>
                      </a:endParaRPr>
                    </a:p>
                  </a:txBody>
                  <a:tcPr marL="52845" marR="52845"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spcAft>
                          <a:spcPts val="0"/>
                        </a:spcAft>
                      </a:pPr>
                      <a:r>
                        <a:rPr lang="ru-RU" sz="1200">
                          <a:effectLst/>
                          <a:latin typeface="+mn-lt"/>
                        </a:rPr>
                        <a:t>+</a:t>
                      </a:r>
                      <a:endParaRPr lang="ru-RU" sz="1200">
                        <a:effectLst/>
                        <a:latin typeface="+mn-lt"/>
                        <a:ea typeface="Times New Roman" panose="02020603050405020304" pitchFamily="18" charset="0"/>
                      </a:endParaRPr>
                    </a:p>
                  </a:txBody>
                  <a:tcPr marL="52845" marR="52845"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spcAft>
                          <a:spcPts val="0"/>
                        </a:spcAft>
                      </a:pPr>
                      <a:r>
                        <a:rPr lang="ru-RU" sz="1200" dirty="0">
                          <a:effectLst/>
                          <a:latin typeface="+mn-lt"/>
                        </a:rPr>
                        <a:t>+</a:t>
                      </a:r>
                      <a:endParaRPr lang="ru-RU" sz="1200" dirty="0">
                        <a:effectLst/>
                        <a:latin typeface="+mn-lt"/>
                        <a:ea typeface="Times New Roman" panose="02020603050405020304" pitchFamily="18" charset="0"/>
                      </a:endParaRPr>
                    </a:p>
                  </a:txBody>
                  <a:tcPr marL="52845" marR="52845"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spcAft>
                          <a:spcPts val="0"/>
                        </a:spcAft>
                      </a:pPr>
                      <a:r>
                        <a:rPr lang="ru-RU" sz="1200" dirty="0">
                          <a:effectLst/>
                          <a:latin typeface="+mn-lt"/>
                        </a:rPr>
                        <a:t>+</a:t>
                      </a:r>
                      <a:endParaRPr lang="ru-RU" sz="1200" dirty="0">
                        <a:effectLst/>
                        <a:latin typeface="+mn-lt"/>
                        <a:ea typeface="Times New Roman" panose="02020603050405020304" pitchFamily="18" charset="0"/>
                      </a:endParaRPr>
                    </a:p>
                  </a:txBody>
                  <a:tcPr marL="52845" marR="52845" marT="0" marB="0">
                    <a:lnL w="12700" cap="flat" cmpd="sng" algn="ctr">
                      <a:solidFill>
                        <a:srgbClr val="00206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r>
              <a:tr h="315021">
                <a:tc>
                  <a:txBody>
                    <a:bodyPr/>
                    <a:lstStyle/>
                    <a:p>
                      <a:pPr algn="ctr">
                        <a:spcAft>
                          <a:spcPts val="0"/>
                        </a:spcAft>
                      </a:pPr>
                      <a:r>
                        <a:rPr lang="ru-RU" sz="1200" dirty="0" smtClean="0">
                          <a:effectLst/>
                          <a:latin typeface="+mn-lt"/>
                          <a:ea typeface="Times New Roman" panose="02020603050405020304" pitchFamily="18" charset="0"/>
                        </a:rPr>
                        <a:t>12</a:t>
                      </a:r>
                      <a:endParaRPr lang="ru-RU" sz="1200" dirty="0">
                        <a:effectLst/>
                        <a:latin typeface="+mn-lt"/>
                        <a:ea typeface="Times New Roman" panose="02020603050405020304" pitchFamily="18" charset="0"/>
                      </a:endParaRPr>
                    </a:p>
                  </a:txBody>
                  <a:tcPr marL="52845" marR="52845" marT="0" marB="0">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tcPr>
                </a:tc>
                <a:tc gridSpan="2">
                  <a:txBody>
                    <a:bodyPr/>
                    <a:lstStyle/>
                    <a:p>
                      <a:pPr>
                        <a:spcAft>
                          <a:spcPts val="0"/>
                        </a:spcAft>
                      </a:pPr>
                      <a:r>
                        <a:rPr lang="ru-RU" sz="1200" dirty="0">
                          <a:effectLst/>
                          <a:latin typeface="+mn-lt"/>
                        </a:rPr>
                        <a:t>Специальные технологические </a:t>
                      </a:r>
                      <a:r>
                        <a:rPr lang="ru-RU" sz="1200" dirty="0" smtClean="0">
                          <a:effectLst/>
                          <a:latin typeface="+mn-lt"/>
                        </a:rPr>
                        <a:t>задачи, в т.ч. САС СЦР</a:t>
                      </a:r>
                      <a:endParaRPr lang="ru-RU" sz="1200" dirty="0">
                        <a:effectLst/>
                        <a:latin typeface="+mn-lt"/>
                        <a:ea typeface="Times New Roman" panose="02020603050405020304" pitchFamily="18" charset="0"/>
                      </a:endParaRPr>
                    </a:p>
                  </a:txBody>
                  <a:tcPr marL="52845" marR="52845"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tcPr>
                </a:tc>
                <a:tc hMerge="1">
                  <a:txBody>
                    <a:bodyPr/>
                    <a:lstStyle/>
                    <a:p>
                      <a:endParaRPr lang="ru-RU"/>
                    </a:p>
                  </a:txBody>
                  <a:tcPr/>
                </a:tc>
                <a:tc>
                  <a:txBody>
                    <a:bodyPr/>
                    <a:lstStyle/>
                    <a:p>
                      <a:pPr algn="ctr">
                        <a:spcAft>
                          <a:spcPts val="0"/>
                        </a:spcAft>
                      </a:pPr>
                      <a:r>
                        <a:rPr lang="ru-RU" sz="1200" dirty="0" smtClean="0">
                          <a:effectLst/>
                          <a:latin typeface="+mn-lt"/>
                          <a:ea typeface="Times New Roman" panose="02020603050405020304" pitchFamily="18" charset="0"/>
                        </a:rPr>
                        <a:t>+</a:t>
                      </a:r>
                      <a:endParaRPr lang="ru-RU" sz="1200" dirty="0">
                        <a:effectLst/>
                        <a:latin typeface="+mn-lt"/>
                        <a:ea typeface="Times New Roman" panose="02020603050405020304" pitchFamily="18" charset="0"/>
                      </a:endParaRPr>
                    </a:p>
                  </a:txBody>
                  <a:tcPr marL="52845" marR="52845"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tcPr>
                </a:tc>
                <a:tc>
                  <a:txBody>
                    <a:bodyPr/>
                    <a:lstStyle/>
                    <a:p>
                      <a:pPr algn="ctr">
                        <a:spcAft>
                          <a:spcPts val="0"/>
                        </a:spcAft>
                      </a:pPr>
                      <a:r>
                        <a:rPr lang="ru-RU" sz="1200" dirty="0" smtClean="0">
                          <a:effectLst/>
                          <a:latin typeface="+mn-lt"/>
                          <a:ea typeface="Times New Roman" panose="02020603050405020304" pitchFamily="18" charset="0"/>
                        </a:rPr>
                        <a:t>+</a:t>
                      </a:r>
                      <a:endParaRPr lang="ru-RU" sz="1200" dirty="0">
                        <a:effectLst/>
                        <a:latin typeface="+mn-lt"/>
                        <a:ea typeface="Times New Roman" panose="02020603050405020304" pitchFamily="18" charset="0"/>
                      </a:endParaRPr>
                    </a:p>
                  </a:txBody>
                  <a:tcPr marL="52845" marR="52845"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tcPr>
                </a:tc>
                <a:tc>
                  <a:txBody>
                    <a:bodyPr/>
                    <a:lstStyle/>
                    <a:p>
                      <a:pPr algn="ctr">
                        <a:spcAft>
                          <a:spcPts val="0"/>
                        </a:spcAft>
                      </a:pPr>
                      <a:r>
                        <a:rPr lang="ru-RU" sz="1200" dirty="0" smtClean="0">
                          <a:effectLst/>
                          <a:latin typeface="+mn-lt"/>
                          <a:ea typeface="Times New Roman" panose="02020603050405020304" pitchFamily="18" charset="0"/>
                        </a:rPr>
                        <a:t>+</a:t>
                      </a:r>
                      <a:endParaRPr lang="ru-RU" sz="1200" dirty="0">
                        <a:effectLst/>
                        <a:latin typeface="+mn-lt"/>
                        <a:ea typeface="Times New Roman" panose="02020603050405020304" pitchFamily="18" charset="0"/>
                      </a:endParaRPr>
                    </a:p>
                  </a:txBody>
                  <a:tcPr marL="52845" marR="52845"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tcPr>
                </a:tc>
                <a:tc>
                  <a:txBody>
                    <a:bodyPr/>
                    <a:lstStyle/>
                    <a:p>
                      <a:pPr algn="ctr">
                        <a:spcAft>
                          <a:spcPts val="0"/>
                        </a:spcAft>
                      </a:pPr>
                      <a:r>
                        <a:rPr lang="ru-RU" sz="1200" dirty="0" smtClean="0">
                          <a:effectLst/>
                          <a:latin typeface="+mn-lt"/>
                        </a:rPr>
                        <a:t>-</a:t>
                      </a:r>
                      <a:r>
                        <a:rPr lang="ru-RU" sz="1200" dirty="0">
                          <a:effectLst/>
                          <a:latin typeface="+mn-lt"/>
                        </a:rPr>
                        <a:t> </a:t>
                      </a:r>
                      <a:endParaRPr lang="ru-RU" sz="1200" dirty="0">
                        <a:effectLst/>
                        <a:latin typeface="+mn-lt"/>
                        <a:ea typeface="Times New Roman" panose="02020603050405020304" pitchFamily="18" charset="0"/>
                      </a:endParaRPr>
                    </a:p>
                  </a:txBody>
                  <a:tcPr marL="52845" marR="52845"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tcPr>
                </a:tc>
                <a:tc>
                  <a:txBody>
                    <a:bodyPr/>
                    <a:lstStyle/>
                    <a:p>
                      <a:pPr algn="ctr">
                        <a:spcAft>
                          <a:spcPts val="0"/>
                        </a:spcAft>
                      </a:pPr>
                      <a:r>
                        <a:rPr lang="ru-RU" sz="1200">
                          <a:effectLst/>
                          <a:latin typeface="+mn-lt"/>
                        </a:rPr>
                        <a:t>+</a:t>
                      </a:r>
                      <a:endParaRPr lang="ru-RU" sz="1200">
                        <a:effectLst/>
                        <a:latin typeface="+mn-lt"/>
                        <a:ea typeface="Times New Roman" panose="02020603050405020304" pitchFamily="18" charset="0"/>
                      </a:endParaRPr>
                    </a:p>
                  </a:txBody>
                  <a:tcPr marL="52845" marR="52845"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tcPr>
                </a:tc>
                <a:tc>
                  <a:txBody>
                    <a:bodyPr/>
                    <a:lstStyle/>
                    <a:p>
                      <a:pPr algn="ctr">
                        <a:spcAft>
                          <a:spcPts val="0"/>
                        </a:spcAft>
                      </a:pPr>
                      <a:r>
                        <a:rPr lang="ru-RU" sz="1200">
                          <a:effectLst/>
                          <a:latin typeface="+mn-lt"/>
                        </a:rPr>
                        <a:t>+</a:t>
                      </a:r>
                      <a:endParaRPr lang="ru-RU" sz="1200">
                        <a:effectLst/>
                        <a:latin typeface="+mn-lt"/>
                        <a:ea typeface="Times New Roman" panose="02020603050405020304" pitchFamily="18" charset="0"/>
                      </a:endParaRPr>
                    </a:p>
                  </a:txBody>
                  <a:tcPr marL="52845" marR="52845"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tcPr>
                </a:tc>
                <a:tc>
                  <a:txBody>
                    <a:bodyPr/>
                    <a:lstStyle/>
                    <a:p>
                      <a:pPr algn="ctr">
                        <a:spcAft>
                          <a:spcPts val="0"/>
                        </a:spcAft>
                      </a:pPr>
                      <a:r>
                        <a:rPr lang="ru-RU" sz="1200" dirty="0" smtClean="0">
                          <a:effectLst/>
                          <a:latin typeface="+mn-lt"/>
                        </a:rPr>
                        <a:t>+</a:t>
                      </a:r>
                      <a:r>
                        <a:rPr lang="ru-RU" sz="1200" dirty="0">
                          <a:effectLst/>
                          <a:latin typeface="+mn-lt"/>
                        </a:rPr>
                        <a:t> </a:t>
                      </a:r>
                      <a:endParaRPr lang="ru-RU" sz="1200" dirty="0">
                        <a:effectLst/>
                        <a:latin typeface="+mn-lt"/>
                        <a:ea typeface="Times New Roman" panose="02020603050405020304" pitchFamily="18" charset="0"/>
                      </a:endParaRPr>
                    </a:p>
                  </a:txBody>
                  <a:tcPr marL="52845" marR="52845" marT="0" marB="0">
                    <a:lnL w="12700" cap="flat" cmpd="sng" algn="ctr">
                      <a:solidFill>
                        <a:srgbClr val="002060"/>
                      </a:solidFill>
                      <a:prstDash val="solid"/>
                      <a:round/>
                      <a:headEnd type="none" w="med" len="med"/>
                      <a:tailEnd type="none" w="med" len="med"/>
                    </a:lnL>
                    <a:lnT w="12700" cap="flat" cmpd="sng" algn="ctr">
                      <a:solidFill>
                        <a:srgbClr val="002060"/>
                      </a:solidFill>
                      <a:prstDash val="solid"/>
                      <a:round/>
                      <a:headEnd type="none" w="med" len="med"/>
                      <a:tailEnd type="none" w="med" len="med"/>
                    </a:lnT>
                  </a:tcPr>
                </a:tc>
              </a:tr>
            </a:tbl>
          </a:graphicData>
        </a:graphic>
      </p:graphicFrame>
      <p:sp>
        <p:nvSpPr>
          <p:cNvPr id="7" name="Номер слайда 3"/>
          <p:cNvSpPr txBox="1">
            <a:spLocks/>
          </p:cNvSpPr>
          <p:nvPr/>
        </p:nvSpPr>
        <p:spPr>
          <a:xfrm>
            <a:off x="6884400" y="4796400"/>
            <a:ext cx="2133600" cy="274097"/>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ru-RU" sz="700" dirty="0" smtClean="0">
                <a:solidFill>
                  <a:srgbClr val="333333"/>
                </a:solidFill>
                <a:latin typeface="Arial" charset="0"/>
                <a:ea typeface="Arial" charset="0"/>
                <a:cs typeface="Arial" charset="0"/>
              </a:rPr>
              <a:t>5</a:t>
            </a:r>
            <a:endParaRPr lang="ru-RU" sz="700" dirty="0">
              <a:solidFill>
                <a:srgbClr val="333333"/>
              </a:solidFill>
              <a:latin typeface="Arial" charset="0"/>
              <a:ea typeface="Arial" charset="0"/>
              <a:cs typeface="Arial" charset="0"/>
            </a:endParaRPr>
          </a:p>
        </p:txBody>
      </p:sp>
    </p:spTree>
    <p:extLst>
      <p:ext uri="{BB962C8B-B14F-4D97-AF65-F5344CB8AC3E}">
        <p14:creationId xmlns:p14="http://schemas.microsoft.com/office/powerpoint/2010/main" val="12376528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descr="Идет обработка результатов экспериментов на критическом стенде БФС-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9" name="TextBox 8"/>
          <p:cNvSpPr txBox="1"/>
          <p:nvPr/>
        </p:nvSpPr>
        <p:spPr>
          <a:xfrm>
            <a:off x="683568" y="4592554"/>
            <a:ext cx="1907895" cy="200055"/>
          </a:xfrm>
          <a:prstGeom prst="rect">
            <a:avLst/>
          </a:prstGeom>
          <a:noFill/>
        </p:spPr>
        <p:txBody>
          <a:bodyPr wrap="none" rtlCol="0">
            <a:spAutoFit/>
          </a:bodyPr>
          <a:lstStyle/>
          <a:p>
            <a:r>
              <a:rPr lang="ru-RU" sz="700" dirty="0" smtClean="0">
                <a:solidFill>
                  <a:prstClr val="black"/>
                </a:solidFill>
              </a:rPr>
              <a:t>Изображения взяты из открытых источников</a:t>
            </a:r>
            <a:endParaRPr lang="ru-RU" sz="700" dirty="0">
              <a:solidFill>
                <a:prstClr val="black"/>
              </a:solidFill>
            </a:endParaRPr>
          </a:p>
        </p:txBody>
      </p:sp>
      <p:sp>
        <p:nvSpPr>
          <p:cNvPr id="7" name="AutoShape 2" descr="http://www.atominfo.ru/newsz03/a0890_2s.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4168" y="814540"/>
            <a:ext cx="2875366" cy="1914993"/>
          </a:xfrm>
          <a:prstGeom prst="rect">
            <a:avLst/>
          </a:prstGeom>
          <a:ln>
            <a:noFill/>
          </a:ln>
          <a:effectLst>
            <a:outerShdw blurRad="190500" algn="tl" rotWithShape="0">
              <a:srgbClr val="000000">
                <a:alpha val="70000"/>
              </a:srgbClr>
            </a:outerShdw>
          </a:effectLst>
        </p:spPr>
      </p:pic>
      <p:pic>
        <p:nvPicPr>
          <p:cNvPr id="10" name="Рисунок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4168" y="2848548"/>
            <a:ext cx="2875366" cy="1864947"/>
          </a:xfrm>
          <a:prstGeom prst="rect">
            <a:avLst/>
          </a:prstGeom>
          <a:ln>
            <a:noFill/>
          </a:ln>
          <a:effectLst>
            <a:outerShdw blurRad="190500" algn="tl" rotWithShape="0">
              <a:srgbClr val="000000">
                <a:alpha val="70000"/>
              </a:srgbClr>
            </a:outerShdw>
          </a:effectLst>
        </p:spPr>
      </p:pic>
      <p:pic>
        <p:nvPicPr>
          <p:cNvPr id="11" name="Рисунок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7149" y="835471"/>
            <a:ext cx="5403877" cy="3618025"/>
          </a:xfrm>
          <a:prstGeom prst="rect">
            <a:avLst/>
          </a:prstGeom>
        </p:spPr>
      </p:pic>
      <p:sp>
        <p:nvSpPr>
          <p:cNvPr id="12" name="Прямоугольник 11"/>
          <p:cNvSpPr/>
          <p:nvPr/>
        </p:nvSpPr>
        <p:spPr>
          <a:xfrm>
            <a:off x="460375" y="45233"/>
            <a:ext cx="7992888" cy="510396"/>
          </a:xfrm>
          <a:prstGeom prst="rect">
            <a:avLst/>
          </a:prstGeom>
        </p:spPr>
        <p:txBody>
          <a:bodyPr wrap="square">
            <a:spAutoFit/>
          </a:bodyPr>
          <a:lstStyle/>
          <a:p>
            <a:pPr>
              <a:lnSpc>
                <a:spcPts val="3780"/>
              </a:lnSpc>
            </a:pPr>
            <a:r>
              <a:rPr lang="ru-RU" sz="1600" b="1" dirty="0" smtClean="0">
                <a:solidFill>
                  <a:srgbClr val="333333"/>
                </a:solidFill>
                <a:latin typeface="Arial" pitchFamily="34" charset="0"/>
                <a:ea typeface="Rosatom Light" pitchFamily="34" charset="-52"/>
                <a:cs typeface="Arial" pitchFamily="34" charset="0"/>
              </a:rPr>
              <a:t>АСУЗ БФС-1 </a:t>
            </a:r>
            <a:r>
              <a:rPr lang="ru-RU" sz="1600" b="1" dirty="0">
                <a:solidFill>
                  <a:srgbClr val="333333"/>
                </a:solidFill>
                <a:latin typeface="Arial" pitchFamily="34" charset="0"/>
                <a:ea typeface="Rosatom Light" pitchFamily="34" charset="-52"/>
                <a:cs typeface="Arial" pitchFamily="34" charset="0"/>
              </a:rPr>
              <a:t>и </a:t>
            </a:r>
            <a:r>
              <a:rPr lang="ru-RU" sz="1600" b="1" dirty="0" smtClean="0">
                <a:solidFill>
                  <a:srgbClr val="333333"/>
                </a:solidFill>
                <a:latin typeface="Arial" pitchFamily="34" charset="0"/>
                <a:ea typeface="Rosatom Light" pitchFamily="34" charset="-52"/>
                <a:cs typeface="Arial" pitchFamily="34" charset="0"/>
              </a:rPr>
              <a:t>БФС-2 АО «ГНЦ РФ-ФЭИ </a:t>
            </a:r>
            <a:r>
              <a:rPr lang="ru-RU" sz="1600" b="1" dirty="0">
                <a:solidFill>
                  <a:srgbClr val="333333"/>
                </a:solidFill>
                <a:latin typeface="Arial" pitchFamily="34" charset="0"/>
                <a:ea typeface="Rosatom Light" pitchFamily="34" charset="-52"/>
                <a:cs typeface="Arial" pitchFamily="34" charset="0"/>
              </a:rPr>
              <a:t>им. </a:t>
            </a:r>
            <a:r>
              <a:rPr lang="ru-RU" sz="1600" b="1" dirty="0" smtClean="0">
                <a:solidFill>
                  <a:srgbClr val="333333"/>
                </a:solidFill>
                <a:latin typeface="Arial" pitchFamily="34" charset="0"/>
                <a:ea typeface="Rosatom Light" pitchFamily="34" charset="-52"/>
                <a:cs typeface="Arial" pitchFamily="34" charset="0"/>
              </a:rPr>
              <a:t>А.И. </a:t>
            </a:r>
            <a:r>
              <a:rPr lang="ru-RU" sz="1600" b="1" dirty="0" err="1" smtClean="0">
                <a:solidFill>
                  <a:srgbClr val="333333"/>
                </a:solidFill>
                <a:latin typeface="Arial" pitchFamily="34" charset="0"/>
                <a:ea typeface="Rosatom Light" pitchFamily="34" charset="-52"/>
                <a:cs typeface="Arial" pitchFamily="34" charset="0"/>
              </a:rPr>
              <a:t>Лейпунского</a:t>
            </a:r>
            <a:r>
              <a:rPr lang="ru-RU" sz="1600" b="1" dirty="0" smtClean="0">
                <a:solidFill>
                  <a:srgbClr val="333333"/>
                </a:solidFill>
                <a:latin typeface="Arial" pitchFamily="34" charset="0"/>
                <a:ea typeface="Rosatom Light" pitchFamily="34" charset="-52"/>
                <a:cs typeface="Arial" pitchFamily="34" charset="0"/>
              </a:rPr>
              <a:t>»</a:t>
            </a:r>
            <a:endParaRPr lang="ru-RU" sz="1600" b="1" dirty="0">
              <a:solidFill>
                <a:srgbClr val="333333"/>
              </a:solidFill>
              <a:latin typeface="Arial" pitchFamily="34" charset="0"/>
              <a:ea typeface="Rosatom Light" pitchFamily="34" charset="-52"/>
              <a:cs typeface="Arial" pitchFamily="34" charset="0"/>
            </a:endParaRPr>
          </a:p>
        </p:txBody>
      </p:sp>
      <p:sp>
        <p:nvSpPr>
          <p:cNvPr id="13" name="Номер слайда 3"/>
          <p:cNvSpPr txBox="1">
            <a:spLocks/>
          </p:cNvSpPr>
          <p:nvPr/>
        </p:nvSpPr>
        <p:spPr>
          <a:xfrm>
            <a:off x="6948264" y="4792609"/>
            <a:ext cx="2133600" cy="274097"/>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ru-RU" sz="700" dirty="0" smtClean="0">
                <a:solidFill>
                  <a:srgbClr val="333333"/>
                </a:solidFill>
                <a:latin typeface="Arial" charset="0"/>
                <a:ea typeface="Arial" charset="0"/>
                <a:cs typeface="Arial" charset="0"/>
              </a:rPr>
              <a:t>6</a:t>
            </a:r>
            <a:endParaRPr lang="ru-RU" sz="700" dirty="0">
              <a:solidFill>
                <a:srgbClr val="333333"/>
              </a:solidFill>
              <a:latin typeface="Arial" charset="0"/>
              <a:ea typeface="Arial" charset="0"/>
              <a:cs typeface="Arial" charset="0"/>
            </a:endParaRPr>
          </a:p>
        </p:txBody>
      </p:sp>
      <p:pic>
        <p:nvPicPr>
          <p:cNvPr id="14" name="Рисунок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52320" y="341883"/>
            <a:ext cx="1296143" cy="409268"/>
          </a:xfrm>
          <a:prstGeom prst="rect">
            <a:avLst/>
          </a:prstGeom>
        </p:spPr>
      </p:pic>
    </p:spTree>
    <p:extLst>
      <p:ext uri="{BB962C8B-B14F-4D97-AF65-F5344CB8AC3E}">
        <p14:creationId xmlns:p14="http://schemas.microsoft.com/office/powerpoint/2010/main" val="6130276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 name="Рисунок 9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2320" y="341883"/>
            <a:ext cx="1296143" cy="409268"/>
          </a:xfrm>
          <a:prstGeom prst="rect">
            <a:avLst/>
          </a:prstGeom>
        </p:spPr>
      </p:pic>
      <p:pic>
        <p:nvPicPr>
          <p:cNvPr id="104" name="Рисунок 103"/>
          <p:cNvPicPr>
            <a:picLocks noChangeAspect="1"/>
          </p:cNvPicPr>
          <p:nvPr/>
        </p:nvPicPr>
        <p:blipFill>
          <a:blip r:embed="rId4"/>
          <a:stretch>
            <a:fillRect/>
          </a:stretch>
        </p:blipFill>
        <p:spPr>
          <a:xfrm>
            <a:off x="7976766" y="2238855"/>
            <a:ext cx="780944" cy="1160871"/>
          </a:xfrm>
          <a:prstGeom prst="rect">
            <a:avLst/>
          </a:prstGeom>
          <a:ln>
            <a:solidFill>
              <a:schemeClr val="accent5">
                <a:lumMod val="50000"/>
              </a:schemeClr>
            </a:solidFill>
          </a:ln>
          <a:effectLst>
            <a:outerShdw blurRad="38100" dist="50800" dir="2400000" algn="ctr" rotWithShape="0">
              <a:srgbClr val="203864">
                <a:alpha val="43000"/>
              </a:srgbClr>
            </a:outerShdw>
          </a:effectLst>
        </p:spPr>
      </p:pic>
      <p:pic>
        <p:nvPicPr>
          <p:cNvPr id="108" name="Рисунок 107"/>
          <p:cNvPicPr>
            <a:picLocks noChangeAspect="1"/>
          </p:cNvPicPr>
          <p:nvPr/>
        </p:nvPicPr>
        <p:blipFill rotWithShape="1">
          <a:blip r:embed="rId5" cstate="print">
            <a:extLst>
              <a:ext uri="{28A0092B-C50C-407E-A947-70E740481C1C}">
                <a14:useLocalDpi xmlns:a14="http://schemas.microsoft.com/office/drawing/2010/main" val="0"/>
              </a:ext>
            </a:extLst>
          </a:blip>
          <a:srcRect l="91" t="485" r="17883" b="115"/>
          <a:stretch/>
        </p:blipFill>
        <p:spPr>
          <a:xfrm>
            <a:off x="7260917" y="3518892"/>
            <a:ext cx="676335" cy="1457071"/>
          </a:xfrm>
          <a:prstGeom prst="rect">
            <a:avLst/>
          </a:prstGeom>
          <a:ln>
            <a:solidFill>
              <a:srgbClr val="002060"/>
            </a:solidFill>
          </a:ln>
          <a:effectLst>
            <a:outerShdw blurRad="38100" dist="50800" dir="2400000" algn="ctr" rotWithShape="0">
              <a:srgbClr val="203864">
                <a:alpha val="43000"/>
              </a:srgbClr>
            </a:outerShdw>
          </a:effectLst>
        </p:spPr>
      </p:pic>
      <p:pic>
        <p:nvPicPr>
          <p:cNvPr id="112" name="Рисунок 111"/>
          <p:cNvPicPr>
            <a:picLocks noChangeAspect="1"/>
          </p:cNvPicPr>
          <p:nvPr/>
        </p:nvPicPr>
        <p:blipFill rotWithShape="1">
          <a:blip r:embed="rId6" cstate="print">
            <a:extLst>
              <a:ext uri="{28A0092B-C50C-407E-A947-70E740481C1C}">
                <a14:useLocalDpi xmlns:a14="http://schemas.microsoft.com/office/drawing/2010/main" val="0"/>
              </a:ext>
            </a:extLst>
          </a:blip>
          <a:srcRect l="14457" t="8" r="701" b="335"/>
          <a:stretch/>
        </p:blipFill>
        <p:spPr>
          <a:xfrm>
            <a:off x="5124739" y="1133971"/>
            <a:ext cx="1366808" cy="2854215"/>
          </a:xfrm>
          <a:prstGeom prst="rect">
            <a:avLst/>
          </a:prstGeom>
          <a:ln>
            <a:solidFill>
              <a:srgbClr val="002060"/>
            </a:solidFill>
          </a:ln>
          <a:effectLst>
            <a:outerShdw blurRad="38100" dist="50800" dir="2400000" algn="ctr" rotWithShape="0">
              <a:srgbClr val="203864">
                <a:alpha val="43000"/>
              </a:srgbClr>
            </a:outerShdw>
          </a:effectLst>
          <a:scene3d>
            <a:camera prst="orthographicFront">
              <a:rot lat="0" lon="0" rev="0"/>
            </a:camera>
            <a:lightRig rig="threePt" dir="t"/>
          </a:scene3d>
        </p:spPr>
      </p:pic>
      <p:pic>
        <p:nvPicPr>
          <p:cNvPr id="113" name="Рисунок 112"/>
          <p:cNvPicPr>
            <a:picLocks noChangeAspect="1"/>
          </p:cNvPicPr>
          <p:nvPr/>
        </p:nvPicPr>
        <p:blipFill rotWithShape="1">
          <a:blip r:embed="rId7" cstate="print">
            <a:extLst>
              <a:ext uri="{28A0092B-C50C-407E-A947-70E740481C1C}">
                <a14:useLocalDpi xmlns:a14="http://schemas.microsoft.com/office/drawing/2010/main" val="0"/>
              </a:ext>
            </a:extLst>
          </a:blip>
          <a:srcRect l="5570" t="8560" r="3579" b="2127"/>
          <a:stretch/>
        </p:blipFill>
        <p:spPr>
          <a:xfrm rot="5400000">
            <a:off x="7740514" y="3844562"/>
            <a:ext cx="1457071" cy="805732"/>
          </a:xfrm>
          <a:prstGeom prst="rect">
            <a:avLst/>
          </a:prstGeom>
          <a:ln>
            <a:solidFill>
              <a:srgbClr val="002060"/>
            </a:solidFill>
          </a:ln>
          <a:effectLst>
            <a:outerShdw blurRad="38100" dist="50800" dir="2400000" algn="ctr" rotWithShape="0">
              <a:srgbClr val="203864">
                <a:alpha val="43000"/>
              </a:srgbClr>
            </a:outerShdw>
          </a:effectLst>
        </p:spPr>
      </p:pic>
      <p:pic>
        <p:nvPicPr>
          <p:cNvPr id="114"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rightnessContrast contrast="7000"/>
                    </a14:imgEffect>
                  </a14:imgLayer>
                </a14:imgProps>
              </a:ext>
              <a:ext uri="{28A0092B-C50C-407E-A947-70E740481C1C}">
                <a14:useLocalDpi xmlns:a14="http://schemas.microsoft.com/office/drawing/2010/main" val="0"/>
              </a:ext>
            </a:extLst>
          </a:blip>
          <a:srcRect/>
          <a:stretch>
            <a:fillRect/>
          </a:stretch>
        </p:blipFill>
        <p:spPr bwMode="auto">
          <a:xfrm>
            <a:off x="6788328" y="1983801"/>
            <a:ext cx="383358" cy="439033"/>
          </a:xfrm>
          <a:prstGeom prst="rect">
            <a:avLst/>
          </a:prstGeom>
          <a:noFill/>
          <a:ln>
            <a:noFill/>
          </a:ln>
          <a:effectLst>
            <a:outerShdw blurRad="38100" dist="50800" dir="2400000" algn="ctr" rotWithShape="0">
              <a:srgbClr val="203864">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 name="Picture 8" descr="UA0010A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41919" y="1103349"/>
            <a:ext cx="284915" cy="561421"/>
          </a:xfrm>
          <a:prstGeom prst="rect">
            <a:avLst/>
          </a:prstGeom>
          <a:noFill/>
          <a:ln>
            <a:noFill/>
          </a:ln>
          <a:effectLst>
            <a:outerShdw blurRad="38100" dist="50800" dir="2400000" algn="ctr" rotWithShape="0">
              <a:srgbClr val="203864">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 name="Picture 10" descr="BA0016E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777873" y="2909964"/>
            <a:ext cx="297922" cy="496537"/>
          </a:xfrm>
          <a:prstGeom prst="rect">
            <a:avLst/>
          </a:prstGeom>
          <a:noFill/>
          <a:ln>
            <a:noFill/>
          </a:ln>
          <a:effectLst>
            <a:outerShdw blurRad="38100" dist="50800" dir="2400000" algn="ctr" rotWithShape="0">
              <a:srgbClr val="203864">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 name="Picture 11" descr="UB0024A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641919" y="3787400"/>
            <a:ext cx="257934" cy="381775"/>
          </a:xfrm>
          <a:prstGeom prst="rect">
            <a:avLst/>
          </a:prstGeom>
          <a:noFill/>
          <a:effectLst>
            <a:outerShdw blurRad="38100" dist="50800" dir="2400000" algn="ctr" rotWithShape="0">
              <a:srgbClr val="203864">
                <a:alpha val="43000"/>
              </a:srgbClr>
            </a:outerShdw>
          </a:effectLst>
          <a:extLst>
            <a:ext uri="{909E8E84-426E-40DD-AFC4-6F175D3DCCD1}">
              <a14:hiddenFill xmlns:a14="http://schemas.microsoft.com/office/drawing/2010/main">
                <a:solidFill>
                  <a:srgbClr val="FFFFFF"/>
                </a:solidFill>
              </a14:hiddenFill>
            </a:ext>
          </a:extLst>
        </p:spPr>
      </p:pic>
      <p:sp>
        <p:nvSpPr>
          <p:cNvPr id="123" name="Скругленная прямоугольная выноска 122"/>
          <p:cNvSpPr/>
          <p:nvPr/>
        </p:nvSpPr>
        <p:spPr>
          <a:xfrm>
            <a:off x="6734536" y="1906901"/>
            <a:ext cx="501759" cy="610401"/>
          </a:xfrm>
          <a:prstGeom prst="wedgeRoundRectCallout">
            <a:avLst>
              <a:gd name="adj1" fmla="val -243668"/>
              <a:gd name="adj2" fmla="val 56515"/>
              <a:gd name="adj3" fmla="val 16667"/>
            </a:avLst>
          </a:prstGeom>
          <a:no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5" name="Скругленная прямоугольная выноска 124"/>
          <p:cNvSpPr/>
          <p:nvPr/>
        </p:nvSpPr>
        <p:spPr>
          <a:xfrm>
            <a:off x="6606408" y="1061608"/>
            <a:ext cx="373599" cy="643717"/>
          </a:xfrm>
          <a:prstGeom prst="wedgeRoundRectCallout">
            <a:avLst>
              <a:gd name="adj1" fmla="val -294750"/>
              <a:gd name="adj2" fmla="val 120895"/>
              <a:gd name="adj3" fmla="val 16667"/>
            </a:avLst>
          </a:prstGeom>
          <a:no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7" name="Скругленная прямоугольная выноска 126"/>
          <p:cNvSpPr/>
          <p:nvPr/>
        </p:nvSpPr>
        <p:spPr>
          <a:xfrm>
            <a:off x="6754849" y="2874723"/>
            <a:ext cx="409974" cy="589978"/>
          </a:xfrm>
          <a:prstGeom prst="wedgeRoundRectCallout">
            <a:avLst>
              <a:gd name="adj1" fmla="val -327599"/>
              <a:gd name="adj2" fmla="val -93162"/>
              <a:gd name="adj3" fmla="val 16667"/>
            </a:avLst>
          </a:prstGeom>
          <a:no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8" name="Скругленная прямоугольная выноска 127"/>
          <p:cNvSpPr/>
          <p:nvPr/>
        </p:nvSpPr>
        <p:spPr>
          <a:xfrm>
            <a:off x="6611073" y="3726260"/>
            <a:ext cx="315761" cy="504056"/>
          </a:xfrm>
          <a:prstGeom prst="wedgeRoundRectCallout">
            <a:avLst>
              <a:gd name="adj1" fmla="val -288867"/>
              <a:gd name="adj2" fmla="val -136199"/>
              <a:gd name="adj3" fmla="val 16667"/>
            </a:avLst>
          </a:prstGeom>
          <a:no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29" name="Рисунок 128"/>
          <p:cNvPicPr>
            <a:picLocks noChangeAspect="1"/>
          </p:cNvPicPr>
          <p:nvPr/>
        </p:nvPicPr>
        <p:blipFill>
          <a:blip r:embed="rId13"/>
          <a:stretch>
            <a:fillRect/>
          </a:stretch>
        </p:blipFill>
        <p:spPr>
          <a:xfrm>
            <a:off x="7562359" y="2203318"/>
            <a:ext cx="788459" cy="1172255"/>
          </a:xfrm>
          <a:prstGeom prst="rect">
            <a:avLst/>
          </a:prstGeom>
          <a:ln>
            <a:solidFill>
              <a:srgbClr val="203864"/>
            </a:solidFill>
          </a:ln>
          <a:effectLst>
            <a:outerShdw blurRad="38100" dist="50800" dir="2400000" algn="ctr" rotWithShape="0">
              <a:srgbClr val="203864">
                <a:alpha val="43000"/>
              </a:srgbClr>
            </a:outerShdw>
          </a:effectLst>
        </p:spPr>
      </p:pic>
      <p:pic>
        <p:nvPicPr>
          <p:cNvPr id="131" name="Рисунок 130"/>
          <p:cNvPicPr>
            <a:picLocks noChangeAspect="1"/>
          </p:cNvPicPr>
          <p:nvPr/>
        </p:nvPicPr>
        <p:blipFill>
          <a:blip r:embed="rId14">
            <a:lum contrast="24000"/>
          </a:blip>
          <a:stretch>
            <a:fillRect/>
          </a:stretch>
        </p:blipFill>
        <p:spPr>
          <a:xfrm>
            <a:off x="7260917" y="905853"/>
            <a:ext cx="778562" cy="1160872"/>
          </a:xfrm>
          <a:prstGeom prst="rect">
            <a:avLst/>
          </a:prstGeom>
          <a:ln>
            <a:solidFill>
              <a:schemeClr val="accent5">
                <a:lumMod val="50000"/>
              </a:schemeClr>
            </a:solidFill>
          </a:ln>
          <a:effectLst>
            <a:outerShdw blurRad="38100" dist="50800" dir="2400000" algn="ctr" rotWithShape="0">
              <a:srgbClr val="203864">
                <a:alpha val="43000"/>
              </a:srgbClr>
            </a:outerShdw>
          </a:effectLst>
        </p:spPr>
      </p:pic>
      <p:pic>
        <p:nvPicPr>
          <p:cNvPr id="7" name="Рисунок 6"/>
          <p:cNvPicPr>
            <a:picLocks noChangeAspect="1"/>
          </p:cNvPicPr>
          <p:nvPr/>
        </p:nvPicPr>
        <p:blipFill>
          <a:blip r:embed="rId15"/>
          <a:stretch>
            <a:fillRect/>
          </a:stretch>
        </p:blipFill>
        <p:spPr>
          <a:xfrm>
            <a:off x="240319" y="880044"/>
            <a:ext cx="4876362" cy="3350271"/>
          </a:xfrm>
          <a:prstGeom prst="rect">
            <a:avLst/>
          </a:prstGeom>
        </p:spPr>
      </p:pic>
      <p:sp>
        <p:nvSpPr>
          <p:cNvPr id="8" name="TextBox 7"/>
          <p:cNvSpPr txBox="1"/>
          <p:nvPr/>
        </p:nvSpPr>
        <p:spPr>
          <a:xfrm>
            <a:off x="1649139" y="172606"/>
            <a:ext cx="4928337" cy="338554"/>
          </a:xfrm>
          <a:prstGeom prst="rect">
            <a:avLst/>
          </a:prstGeom>
          <a:noFill/>
        </p:spPr>
        <p:txBody>
          <a:bodyPr wrap="none" rtlCol="0">
            <a:spAutoFit/>
          </a:bodyPr>
          <a:lstStyle/>
          <a:p>
            <a:r>
              <a:rPr lang="ru-RU" sz="1600" b="1" dirty="0">
                <a:solidFill>
                  <a:srgbClr val="333333"/>
                </a:solidFill>
                <a:latin typeface="Arial" pitchFamily="34" charset="0"/>
                <a:ea typeface="Rosatom Light" pitchFamily="34" charset="-52"/>
                <a:cs typeface="Arial" pitchFamily="34" charset="0"/>
              </a:rPr>
              <a:t>Исполнительная часть СУЗ, </a:t>
            </a:r>
            <a:r>
              <a:rPr lang="ru-RU" sz="1600" b="1" dirty="0" smtClean="0">
                <a:solidFill>
                  <a:srgbClr val="333333"/>
                </a:solidFill>
                <a:latin typeface="Arial" pitchFamily="34" charset="0"/>
                <a:ea typeface="Rosatom Light" pitchFamily="34" charset="-52"/>
                <a:cs typeface="Arial" pitchFamily="34" charset="0"/>
              </a:rPr>
              <a:t>СГИУ АЭС Руппур</a:t>
            </a:r>
            <a:endParaRPr lang="ru-RU" sz="1600" b="1" dirty="0">
              <a:solidFill>
                <a:srgbClr val="333333"/>
              </a:solidFill>
              <a:latin typeface="Arial" pitchFamily="34" charset="0"/>
              <a:ea typeface="Rosatom Light" pitchFamily="34" charset="-52"/>
              <a:cs typeface="Arial" pitchFamily="34" charset="0"/>
            </a:endParaRPr>
          </a:p>
        </p:txBody>
      </p:sp>
      <p:pic>
        <p:nvPicPr>
          <p:cNvPr id="19" name="Рисунок 18"/>
          <p:cNvPicPr>
            <a:picLocks noChangeAspect="1"/>
          </p:cNvPicPr>
          <p:nvPr/>
        </p:nvPicPr>
        <p:blipFill>
          <a:blip r:embed="rId16"/>
          <a:stretch>
            <a:fillRect/>
          </a:stretch>
        </p:blipFill>
        <p:spPr>
          <a:xfrm>
            <a:off x="8165457" y="899874"/>
            <a:ext cx="828478" cy="1172829"/>
          </a:xfrm>
          <a:prstGeom prst="rect">
            <a:avLst/>
          </a:prstGeom>
          <a:ln>
            <a:solidFill>
              <a:srgbClr val="002060"/>
            </a:solidFill>
          </a:ln>
          <a:effectLst>
            <a:outerShdw blurRad="38100" dist="50800" dir="2400000" algn="ctr" rotWithShape="0">
              <a:schemeClr val="accent5">
                <a:lumMod val="50000"/>
                <a:alpha val="43000"/>
              </a:schemeClr>
            </a:outerShdw>
          </a:effectLst>
        </p:spPr>
      </p:pic>
      <p:sp>
        <p:nvSpPr>
          <p:cNvPr id="20" name="Номер слайда 3"/>
          <p:cNvSpPr txBox="1">
            <a:spLocks/>
          </p:cNvSpPr>
          <p:nvPr/>
        </p:nvSpPr>
        <p:spPr>
          <a:xfrm>
            <a:off x="6935621" y="4866089"/>
            <a:ext cx="2133600" cy="274097"/>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ru-RU" sz="700" dirty="0" smtClean="0">
                <a:solidFill>
                  <a:srgbClr val="333333"/>
                </a:solidFill>
                <a:latin typeface="Arial" charset="0"/>
                <a:ea typeface="Arial" charset="0"/>
                <a:cs typeface="Arial" charset="0"/>
              </a:rPr>
              <a:t>7</a:t>
            </a:r>
            <a:endParaRPr lang="ru-RU" sz="700" dirty="0">
              <a:solidFill>
                <a:srgbClr val="333333"/>
              </a:solidFill>
              <a:latin typeface="Arial" charset="0"/>
              <a:ea typeface="Arial" charset="0"/>
              <a:cs typeface="Arial" charset="0"/>
            </a:endParaRPr>
          </a:p>
        </p:txBody>
      </p:sp>
    </p:spTree>
    <p:extLst>
      <p:ext uri="{BB962C8B-B14F-4D97-AF65-F5344CB8AC3E}">
        <p14:creationId xmlns:p14="http://schemas.microsoft.com/office/powerpoint/2010/main" val="12016564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7142" y="125859"/>
            <a:ext cx="7886700" cy="550723"/>
          </a:xfrm>
        </p:spPr>
        <p:txBody>
          <a:bodyPr/>
          <a:lstStyle/>
          <a:p>
            <a:r>
              <a:rPr lang="ru-RU" sz="1600" b="1" dirty="0">
                <a:latin typeface="Arial" panose="020B0604020202020204" pitchFamily="34" charset="0"/>
                <a:cs typeface="Arial" panose="020B0604020202020204" pitchFamily="34" charset="0"/>
              </a:rPr>
              <a:t>Система контроля управления и диагностики (СКУД) </a:t>
            </a:r>
            <a:r>
              <a:rPr lang="ru-RU" sz="1600" b="1" dirty="0" smtClean="0">
                <a:latin typeface="Arial" panose="020B0604020202020204" pitchFamily="34" charset="0"/>
                <a:cs typeface="Arial" panose="020B0604020202020204" pitchFamily="34" charset="0"/>
              </a:rPr>
              <a:t>реакторной </a:t>
            </a:r>
            <a:br>
              <a:rPr lang="ru-RU" sz="1600" b="1" dirty="0" smtClean="0">
                <a:latin typeface="Arial" panose="020B0604020202020204" pitchFamily="34" charset="0"/>
                <a:cs typeface="Arial" panose="020B0604020202020204" pitchFamily="34" charset="0"/>
              </a:rPr>
            </a:br>
            <a:r>
              <a:rPr lang="ru-RU" sz="1600" b="1" dirty="0" smtClean="0">
                <a:latin typeface="Arial" panose="020B0604020202020204" pitchFamily="34" charset="0"/>
                <a:cs typeface="Arial" panose="020B0604020202020204" pitchFamily="34" charset="0"/>
              </a:rPr>
              <a:t>установки для </a:t>
            </a:r>
            <a:r>
              <a:rPr lang="ru-RU" sz="1600" b="1" dirty="0">
                <a:latin typeface="Arial" panose="020B0604020202020204" pitchFamily="34" charset="0"/>
                <a:cs typeface="Arial" panose="020B0604020202020204" pitchFamily="34" charset="0"/>
              </a:rPr>
              <a:t>АЭС «Руппур», «Аккую», «Эль-Дабаа», ТАЭС, САЭС</a:t>
            </a:r>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52320" y="341883"/>
            <a:ext cx="1296143" cy="409268"/>
          </a:xfrm>
          <a:prstGeom prst="rect">
            <a:avLst/>
          </a:prstGeom>
        </p:spPr>
      </p:pic>
      <p:sp>
        <p:nvSpPr>
          <p:cNvPr id="7" name="Номер слайда 3"/>
          <p:cNvSpPr txBox="1">
            <a:spLocks/>
          </p:cNvSpPr>
          <p:nvPr/>
        </p:nvSpPr>
        <p:spPr>
          <a:xfrm>
            <a:off x="6830888" y="4796400"/>
            <a:ext cx="2133600" cy="274097"/>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ru-RU" sz="700" dirty="0" smtClean="0">
                <a:solidFill>
                  <a:srgbClr val="333333"/>
                </a:solidFill>
                <a:latin typeface="Arial" charset="0"/>
                <a:ea typeface="Arial" charset="0"/>
                <a:cs typeface="Arial" charset="0"/>
              </a:rPr>
              <a:t>8</a:t>
            </a:r>
            <a:endParaRPr lang="ru-RU" sz="700" dirty="0">
              <a:solidFill>
                <a:srgbClr val="333333"/>
              </a:solidFill>
              <a:latin typeface="Arial" charset="0"/>
              <a:ea typeface="Arial" charset="0"/>
              <a:cs typeface="Arial" charset="0"/>
            </a:endParaRPr>
          </a:p>
        </p:txBody>
      </p:sp>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76" y="401220"/>
            <a:ext cx="6741406" cy="4760760"/>
          </a:xfrm>
          <a:prstGeom prst="rect">
            <a:avLst/>
          </a:prstGeom>
        </p:spPr>
      </p:pic>
    </p:spTree>
    <p:extLst>
      <p:ext uri="{BB962C8B-B14F-4D97-AF65-F5344CB8AC3E}">
        <p14:creationId xmlns:p14="http://schemas.microsoft.com/office/powerpoint/2010/main" val="32861364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52320" y="341883"/>
            <a:ext cx="1296143" cy="409268"/>
          </a:xfrm>
          <a:prstGeom prst="rect">
            <a:avLst/>
          </a:prstGeom>
        </p:spPr>
      </p:pic>
      <p:pic>
        <p:nvPicPr>
          <p:cNvPr id="11" name="Рисунок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20" y="667592"/>
            <a:ext cx="6265644" cy="4432238"/>
          </a:xfrm>
          <a:prstGeom prst="rect">
            <a:avLst/>
          </a:prstGeom>
          <a:effectLst/>
        </p:spPr>
      </p:pic>
      <p:sp>
        <p:nvSpPr>
          <p:cNvPr id="12" name="TextBox 11"/>
          <p:cNvSpPr txBox="1"/>
          <p:nvPr/>
        </p:nvSpPr>
        <p:spPr>
          <a:xfrm>
            <a:off x="263370" y="124708"/>
            <a:ext cx="7346776" cy="553998"/>
          </a:xfrm>
          <a:prstGeom prst="rect">
            <a:avLst/>
          </a:prstGeom>
          <a:noFill/>
        </p:spPr>
        <p:txBody>
          <a:bodyPr wrap="square" rtlCol="0">
            <a:spAutoFit/>
          </a:bodyPr>
          <a:lstStyle/>
          <a:p>
            <a:r>
              <a:rPr lang="ru-RU" sz="1500" b="1" dirty="0" smtClean="0">
                <a:solidFill>
                  <a:srgbClr val="333333"/>
                </a:solidFill>
                <a:latin typeface="Arial" pitchFamily="34" charset="0"/>
                <a:ea typeface="Rosatom Light" pitchFamily="34" charset="-52"/>
                <a:cs typeface="Arial" pitchFamily="34" charset="0"/>
              </a:rPr>
              <a:t>Оборудование информационно-вычислительной системы / </a:t>
            </a:r>
          </a:p>
          <a:p>
            <a:r>
              <a:rPr lang="ru-RU" sz="1500" b="1" dirty="0" smtClean="0">
                <a:solidFill>
                  <a:srgbClr val="333333"/>
                </a:solidFill>
                <a:latin typeface="Arial" pitchFamily="34" charset="0"/>
                <a:ea typeface="Rosatom Light" pitchFamily="34" charset="-52"/>
                <a:cs typeface="Arial" pitchFamily="34" charset="0"/>
              </a:rPr>
              <a:t>системы представления параметров безопасности Калининской АЭС э/б 1</a:t>
            </a:r>
            <a:endParaRPr lang="ru-RU" sz="1500" b="1" dirty="0">
              <a:solidFill>
                <a:srgbClr val="333333"/>
              </a:solidFill>
              <a:latin typeface="Arial" pitchFamily="34" charset="0"/>
              <a:ea typeface="Rosatom Light" pitchFamily="34" charset="-52"/>
              <a:cs typeface="Arial" pitchFamily="34" charset="0"/>
            </a:endParaRPr>
          </a:p>
        </p:txBody>
      </p:sp>
      <p:pic>
        <p:nvPicPr>
          <p:cNvPr id="13" name="Рисунок 12"/>
          <p:cNvPicPr>
            <a:picLocks noChangeAspect="1"/>
          </p:cNvPicPr>
          <p:nvPr/>
        </p:nvPicPr>
        <p:blipFill rotWithShape="1">
          <a:blip r:embed="rId4" cstate="print">
            <a:lum bright="11000"/>
            <a:extLst>
              <a:ext uri="{BEBA8EAE-BF5A-486C-A8C5-ECC9F3942E4B}">
                <a14:imgProps xmlns:a14="http://schemas.microsoft.com/office/drawing/2010/main">
                  <a14:imgLayer r:embed="rId5">
                    <a14:imgEffect>
                      <a14:brightnessContrast bright="10000"/>
                    </a14:imgEffect>
                  </a14:imgLayer>
                </a14:imgProps>
              </a:ext>
              <a:ext uri="{28A0092B-C50C-407E-A947-70E740481C1C}">
                <a14:useLocalDpi xmlns:a14="http://schemas.microsoft.com/office/drawing/2010/main" val="0"/>
              </a:ext>
            </a:extLst>
          </a:blip>
          <a:srcRect r="3285" b="10041"/>
          <a:stretch/>
        </p:blipFill>
        <p:spPr>
          <a:xfrm>
            <a:off x="6157124" y="968326"/>
            <a:ext cx="2807364" cy="1468846"/>
          </a:xfrm>
          <a:prstGeom prst="rect">
            <a:avLst/>
          </a:prstGeom>
          <a:effectLst>
            <a:outerShdw blurRad="38100" dist="50800" dir="2400000" algn="ctr" rotWithShape="0">
              <a:srgbClr val="000000">
                <a:alpha val="43000"/>
              </a:srgbClr>
            </a:outerShdw>
          </a:effectLst>
        </p:spPr>
      </p:pic>
      <p:pic>
        <p:nvPicPr>
          <p:cNvPr id="15" name="Рисунок 14"/>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6000" contrast="-4000"/>
                    </a14:imgEffect>
                  </a14:imgLayer>
                </a14:imgProps>
              </a:ext>
              <a:ext uri="{28A0092B-C50C-407E-A947-70E740481C1C}">
                <a14:useLocalDpi xmlns:a14="http://schemas.microsoft.com/office/drawing/2010/main" val="0"/>
              </a:ext>
            </a:extLst>
          </a:blip>
          <a:srcRect l="1" t="2168" r="3403" b="9664"/>
          <a:stretch/>
        </p:blipFill>
        <p:spPr>
          <a:xfrm>
            <a:off x="6177360" y="3058975"/>
            <a:ext cx="2804990" cy="1440159"/>
          </a:xfrm>
          <a:prstGeom prst="rect">
            <a:avLst/>
          </a:prstGeom>
          <a:effectLst>
            <a:outerShdw blurRad="38100" dist="50800" dir="2400000" algn="ctr" rotWithShape="0">
              <a:srgbClr val="000000">
                <a:alpha val="43000"/>
              </a:srgbClr>
            </a:outerShdw>
          </a:effectLst>
        </p:spPr>
      </p:pic>
      <p:sp>
        <p:nvSpPr>
          <p:cNvPr id="16" name="Номер слайда 3"/>
          <p:cNvSpPr txBox="1">
            <a:spLocks/>
          </p:cNvSpPr>
          <p:nvPr/>
        </p:nvSpPr>
        <p:spPr>
          <a:xfrm>
            <a:off x="6830888" y="4796400"/>
            <a:ext cx="2133600" cy="274097"/>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ru-RU" sz="700" dirty="0" smtClean="0">
                <a:solidFill>
                  <a:srgbClr val="333333"/>
                </a:solidFill>
                <a:latin typeface="Arial" charset="0"/>
                <a:ea typeface="Arial" charset="0"/>
                <a:cs typeface="Arial" charset="0"/>
              </a:rPr>
              <a:t>9</a:t>
            </a:r>
            <a:endParaRPr lang="ru-RU" sz="700" dirty="0">
              <a:solidFill>
                <a:srgbClr val="333333"/>
              </a:solidFill>
              <a:latin typeface="Arial" charset="0"/>
              <a:ea typeface="Arial" charset="0"/>
              <a:cs typeface="Arial" charset="0"/>
            </a:endParaRPr>
          </a:p>
        </p:txBody>
      </p:sp>
    </p:spTree>
    <p:extLst>
      <p:ext uri="{BB962C8B-B14F-4D97-AF65-F5344CB8AC3E}">
        <p14:creationId xmlns:p14="http://schemas.microsoft.com/office/powerpoint/2010/main" val="37383924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Presentation_16x9_blue_templat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16x9_blue_template" id="{84B19890-9F3E-2E44-B34A-786CBADB0C52}" vid="{820E24C0-2AF0-594A-8824-B609975553E6}"/>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16x9_blue_template" id="{84B19890-9F3E-2E44-B34A-786CBADB0C52}" vid="{C6BE67D4-DC4A-204A-9840-109EC3E8B42B}"/>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16x9_blue_template" id="{84B19890-9F3E-2E44-B34A-786CBADB0C52}" vid="{0AB9C867-3E85-3A4A-8B5C-A2B20E66B766}"/>
    </a:ext>
  </a:extLst>
</a:theme>
</file>

<file path=ppt/theme/theme4.xml><?xml version="1.0" encoding="utf-8"?>
<a:theme xmlns:a="http://schemas.openxmlformats.org/drawingml/2006/main" name="Presentation_16x9_blue_template_zfo">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16x9_blue_template" id="{84B19890-9F3E-2E44-B34A-786CBADB0C52}" vid="{820E24C0-2AF0-594A-8824-B609975553E6}"/>
    </a:ext>
  </a:ext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16x9_blue_template" id="{84B19890-9F3E-2E44-B34A-786CBADB0C52}" vid="{C6BE67D4-DC4A-204A-9840-109EC3E8B42B}"/>
    </a:ext>
  </a:extLst>
</a:theme>
</file>

<file path=ppt/theme/theme6.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16x9_blue_template" id="{84B19890-9F3E-2E44-B34A-786CBADB0C52}" vid="{0AB9C867-3E85-3A4A-8B5C-A2B20E66B766}"/>
    </a:ext>
  </a:extLst>
</a:theme>
</file>

<file path=ppt/theme/theme7.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Presentation_16x9_blue_template</Template>
  <TotalTime>20036</TotalTime>
  <Words>2005</Words>
  <Application>Microsoft Office PowerPoint</Application>
  <PresentationFormat>Произвольный</PresentationFormat>
  <Paragraphs>403</Paragraphs>
  <Slides>20</Slides>
  <Notes>11</Notes>
  <HiddenSlides>0</HiddenSlides>
  <MMClips>0</MMClips>
  <ScaleCrop>false</ScaleCrop>
  <HeadingPairs>
    <vt:vector size="8" baseType="variant">
      <vt:variant>
        <vt:lpstr>Использованные шрифты</vt:lpstr>
      </vt:variant>
      <vt:variant>
        <vt:i4>11</vt:i4>
      </vt:variant>
      <vt:variant>
        <vt:lpstr>Тема</vt:lpstr>
      </vt:variant>
      <vt:variant>
        <vt:i4>6</vt:i4>
      </vt:variant>
      <vt:variant>
        <vt:lpstr>Внедренные серверы OLE</vt:lpstr>
      </vt:variant>
      <vt:variant>
        <vt:i4>1</vt:i4>
      </vt:variant>
      <vt:variant>
        <vt:lpstr>Заголовки слайдов</vt:lpstr>
      </vt:variant>
      <vt:variant>
        <vt:i4>20</vt:i4>
      </vt:variant>
    </vt:vector>
  </HeadingPairs>
  <TitlesOfParts>
    <vt:vector size="38" baseType="lpstr">
      <vt:lpstr>Arial</vt:lpstr>
      <vt:lpstr>Calibri</vt:lpstr>
      <vt:lpstr>Calibri Light</vt:lpstr>
      <vt:lpstr>PlumbC</vt:lpstr>
      <vt:lpstr>PlumbMediumC</vt:lpstr>
      <vt:lpstr>Proxima Nova A Light</vt:lpstr>
      <vt:lpstr>Roboto Light</vt:lpstr>
      <vt:lpstr>Rosatom Light</vt:lpstr>
      <vt:lpstr>Symbol</vt:lpstr>
      <vt:lpstr>Times New Roman</vt:lpstr>
      <vt:lpstr>Wingdings</vt:lpstr>
      <vt:lpstr>Presentation_16x9_blue_template</vt:lpstr>
      <vt:lpstr>Custom Design</vt:lpstr>
      <vt:lpstr>1_Custom Design</vt:lpstr>
      <vt:lpstr>Presentation_16x9_blue_template_zfo</vt:lpstr>
      <vt:lpstr>2_Custom Design</vt:lpstr>
      <vt:lpstr>3_Custom Design</vt:lpstr>
      <vt:lpstr>Слайд think-cell</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Система контроля управления и диагностики (СКУД) реакторной  установки для АЭС «Руппур», «Аккую», «Эль-Дабаа», ТАЭС, САЭС</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Научно-технические направления развития ядерного приборостроения</vt:lpstr>
      <vt:lpstr>Цифровизация этапов разработки изделий ядерного приборостроения</vt:lpstr>
      <vt:lpstr>Организационно-технические задачи развития ядерного приборостроения</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Анна Хомякова</dc:creator>
  <cp:lastModifiedBy>Чебышов Сергей Борисович</cp:lastModifiedBy>
  <cp:revision>233</cp:revision>
  <cp:lastPrinted>2022-10-10T11:09:11Z</cp:lastPrinted>
  <dcterms:created xsi:type="dcterms:W3CDTF">2019-09-24T12:37:05Z</dcterms:created>
  <dcterms:modified xsi:type="dcterms:W3CDTF">2022-10-20T12:50:19Z</dcterms:modified>
</cp:coreProperties>
</file>